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Lst>
  <p:sldSz cx="12192000" cy="6858000"/>
  <p:notesSz cx="6858000" cy="9144000"/>
  <p:defaultTextStyle>
    <a:defPPr>
      <a:defRPr lang="en-US"/>
    </a:defPPr>
    <a:lvl1pPr marL="0" indent="0" algn="l" defTabSz="914400">
      <a:defRPr sz="1800" kern="1200">
        <a:solidFill>
          <a:schemeClr val="tx1"/>
        </a:solidFill>
        <a:latin typeface="+mn-lt"/>
        <a:ea typeface="+mn-ea"/>
        <a:cs typeface="+mn-cs"/>
      </a:defRPr>
    </a:lvl1pPr>
    <a:lvl2pPr marL="457200" indent="0" algn="l" defTabSz="914400">
      <a:defRPr sz="1800" kern="1200">
        <a:solidFill>
          <a:schemeClr val="tx1"/>
        </a:solidFill>
        <a:latin typeface="+mn-lt"/>
        <a:ea typeface="+mn-ea"/>
        <a:cs typeface="+mn-cs"/>
      </a:defRPr>
    </a:lvl2pPr>
    <a:lvl3pPr marL="914400" indent="0" algn="l" defTabSz="914400">
      <a:defRPr sz="1800" kern="1200">
        <a:solidFill>
          <a:schemeClr val="tx1"/>
        </a:solidFill>
        <a:latin typeface="+mn-lt"/>
        <a:ea typeface="+mn-ea"/>
        <a:cs typeface="+mn-cs"/>
      </a:defRPr>
    </a:lvl3pPr>
    <a:lvl4pPr marL="1371600" indent="0" algn="l" defTabSz="914400">
      <a:defRPr sz="1800" kern="1200">
        <a:solidFill>
          <a:schemeClr val="tx1"/>
        </a:solidFill>
        <a:latin typeface="+mn-lt"/>
        <a:ea typeface="+mn-ea"/>
        <a:cs typeface="+mn-cs"/>
      </a:defRPr>
    </a:lvl4pPr>
    <a:lvl5pPr marL="1828800" indent="0" algn="l" defTabSz="914400">
      <a:defRPr sz="1800" kern="1200">
        <a:solidFill>
          <a:schemeClr val="tx1"/>
        </a:solidFill>
        <a:latin typeface="+mn-lt"/>
        <a:ea typeface="+mn-ea"/>
        <a:cs typeface="+mn-cs"/>
      </a:defRPr>
    </a:lvl5pPr>
    <a:lvl6pPr marL="2286000" indent="0" algn="l" defTabSz="914400">
      <a:defRPr sz="1800" kern="1200">
        <a:solidFill>
          <a:schemeClr val="tx1"/>
        </a:solidFill>
        <a:latin typeface="+mn-lt"/>
        <a:ea typeface="+mn-ea"/>
        <a:cs typeface="+mn-cs"/>
      </a:defRPr>
    </a:lvl6pPr>
    <a:lvl7pPr marL="2743200" indent="0" algn="l" defTabSz="914400">
      <a:defRPr sz="1800" kern="1200">
        <a:solidFill>
          <a:schemeClr val="tx1"/>
        </a:solidFill>
        <a:latin typeface="+mn-lt"/>
        <a:ea typeface="+mn-ea"/>
        <a:cs typeface="+mn-cs"/>
      </a:defRPr>
    </a:lvl7pPr>
    <a:lvl8pPr marL="3200400" indent="0" algn="l" defTabSz="914400">
      <a:defRPr sz="1800" kern="1200">
        <a:solidFill>
          <a:schemeClr val="tx1"/>
        </a:solidFill>
        <a:latin typeface="+mn-lt"/>
        <a:ea typeface="+mn-ea"/>
        <a:cs typeface="+mn-cs"/>
      </a:defRPr>
    </a:lvl8pPr>
    <a:lvl9pPr marL="3657600" indent="0" algn="l" defTabSz="914400">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p:cNvSpPr>
            <a:spLocks noGrp="1"/>
          </p:cNvSpPr>
          <p:nvPr>
            <p:ph type="hdr" sz="quarter"/>
          </p:nvPr>
        </p:nvSpPr>
        <p:spPr>
          <a:prstGeom prst="rect">
            <a:avLst/>
          </a:prstGeom>
        </p:spPr>
        <p:txBody>
          <a:bodyPr/>
          <a:lstStyle/>
          <a:p>
            <a:endParaRPr/>
          </a:p>
        </p:txBody>
      </p:sp>
      <p:sp>
        <p:nvSpPr>
          <p:cNvPr id="3" name="Date Placeholder"/>
          <p:cNvSpPr>
            <a:spLocks noGrp="1"/>
          </p:cNvSpPr>
          <p:nvPr>
            <p:ph type="dt" sz="quarter" idx="1"/>
          </p:nvPr>
        </p:nvSpPr>
        <p:spPr>
          <a:prstGeom prst="rect">
            <a:avLst/>
          </a:prstGeom>
        </p:spPr>
        <p:txBody>
          <a:bodyPr/>
          <a:lstStyle/>
          <a:p>
            <a:endParaRPr/>
          </a:p>
        </p:txBody>
      </p:sp>
      <p:sp>
        <p:nvSpPr>
          <p:cNvPr id="4" name="Slide Image Placeholder"/>
          <p:cNvSpPr>
            <a:spLocks noGrp="1" noRot="1" noChangeAspect="1"/>
          </p:cNvSpPr>
          <p:nvPr>
            <p:ph type="sldImg" idx="2"/>
          </p:nvPr>
        </p:nvSpPr>
        <p:spPr>
          <a:prstGeom prst="rect">
            <a:avLst/>
          </a:prstGeom>
        </p:spPr>
        <p:txBody>
          <a:bodyPr/>
          <a:lstStyle/>
          <a:p>
            <a:endParaRPr/>
          </a:p>
        </p:txBody>
      </p:sp>
      <p:sp>
        <p:nvSpPr>
          <p:cNvPr id="5" name="Notes Placeholder"/>
          <p:cNvSpPr>
            <a:spLocks noGrp="1"/>
          </p:cNvSpPr>
          <p:nvPr>
            <p:ph type="body" sz="quarter" idx="3"/>
          </p:nvPr>
        </p:nvSpPr>
        <p:spPr>
          <a:prstGeom prst="rect">
            <a:avLst/>
          </a:prstGeom>
        </p:spPr>
        <p:txBody>
          <a:bodyPr/>
          <a:lstStyle/>
          <a:p>
            <a:endParaRPr/>
          </a:p>
        </p:txBody>
      </p:sp>
      <p:sp>
        <p:nvSpPr>
          <p:cNvPr id="6" name="Footer Placeholder"/>
          <p:cNvSpPr>
            <a:spLocks noGrp="1"/>
          </p:cNvSpPr>
          <p:nvPr>
            <p:ph type="ftr" sz="quarter" idx="4"/>
          </p:nvPr>
        </p:nvSpPr>
        <p:spPr>
          <a:prstGeom prst="rect">
            <a:avLst/>
          </a:prstGeom>
        </p:spPr>
        <p:txBody>
          <a:bodyPr/>
          <a:lstStyle/>
          <a:p>
            <a:endParaRPr/>
          </a:p>
        </p:txBody>
      </p:sp>
      <p:sp>
        <p:nvSpPr>
          <p:cNvPr id="7" name="Slide Number Placeholder"/>
          <p:cNvSpPr>
            <a:spLocks noGrp="1"/>
          </p:cNvSpPr>
          <p:nvPr>
            <p:ph type="sldNum" sz="quarter" idx="5"/>
          </p:nvPr>
        </p:nvSpPr>
        <p:spPr>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Open with the central proposition: Paranormal Country is the social home for people who take the unexplained seriously.</a:t>
            </a:r>
          </a:p>
          <a:p>
            <a:r>
              <a:t>Explain that the presentation uses real screenshots to show how the platform moves from discovery and responsible reporting into community and real-world connection.</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private dashboard for reports, drafts and evidence packs.</a:t>
            </a:r>
          </a:p>
          <a:p>
            <a:r>
              <a:t>Members can review their timestamped reports, keep drafts private, start a new report or move directly to the sightings map. Each record keeps its own reference and sharing state.</a:t>
            </a:r>
          </a:p>
          <a:p>
            <a:r>
              <a:t>Talking points:</a:t>
            </a:r>
          </a:p>
          <a:p>
            <a:r>
              <a:t>• Reports remain private until shared</a:t>
            </a:r>
          </a:p>
          <a:p>
            <a:r>
              <a:t>• Drafts and evidence stay together</a:t>
            </a:r>
          </a:p>
          <a:p>
            <a:r>
              <a:t>• Direct link to reporting and map tools</a:t>
            </a:r>
          </a:p>
          <a:p>
            <a:r>
              <a:t>Presenter guidance:</a:t>
            </a:r>
          </a:p>
          <a:p>
            <a:r>
              <a:t>This is the member’s personal reporting archive. It creates continuity between the first capture, later edits and any decision to publish the report to the wider community.</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Published reports become geographically useful without exposing exact private locations.</a:t>
            </a:r>
          </a:p>
          <a:p>
            <a:r>
              <a:t>The sightings map displays member reports using approximate locations unless a location has been verified. The guidance separates careful review from declaring an event paranormal.</a:t>
            </a:r>
          </a:p>
          <a:p>
            <a:r>
              <a:t>Talking points:</a:t>
            </a:r>
          </a:p>
          <a:p>
            <a:r>
              <a:t>• Approximate pins protect privacy</a:t>
            </a:r>
          </a:p>
          <a:p>
            <a:r>
              <a:t>• Reports can be compared by place and type</a:t>
            </a:r>
          </a:p>
          <a:p>
            <a:r>
              <a:t>• Verification is a signal, not a verdict</a:t>
            </a:r>
          </a:p>
          <a:p>
            <a:r>
              <a:t>Presenter guidance:</a:t>
            </a:r>
          </a:p>
          <a:p>
            <a:r>
              <a:t>The map is useful for identifying patterns across time and region. It deliberately avoids presenting verification as proof; it means the report contains enough context for meaningful review.</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calm pre-publication check for metadata, context and normal causes.</a:t>
            </a:r>
          </a:p>
          <a:p>
            <a:r>
              <a:t>Evidence Lab helps members record capture conditions, examine metadata and distinguish an unusual observation from evidence. It organises context; it does not prove paranormal activity.</a:t>
            </a:r>
          </a:p>
          <a:p>
            <a:r>
              <a:t>Talking points:</a:t>
            </a:r>
          </a:p>
          <a:p>
            <a:r>
              <a:t>• Review metadata before interpretation</a:t>
            </a:r>
          </a:p>
          <a:p>
            <a:r>
              <a:t>• Record lighting, weather and witnesses</a:t>
            </a:r>
          </a:p>
          <a:p>
            <a:r>
              <a:t>• Check ordinary explanations first</a:t>
            </a:r>
          </a:p>
          <a:p>
            <a:r>
              <a:t>Presenter guidance:</a:t>
            </a:r>
          </a:p>
          <a:p>
            <a:r>
              <a:t>This feature supports better evidence habits. Members are prompted to preserve originals, record the surrounding conditions and examine normal explanations before framing a strong claim.</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Private workspaces for structured investigations and collaboration.</a:t>
            </a:r>
          </a:p>
          <a:p>
            <a:r>
              <a:t>Case Rooms bring tasks, chat, evidence, notes and milestones into one private workspace. Teams can publish a summary later without exposing their underlying private material.</a:t>
            </a:r>
          </a:p>
          <a:p>
            <a:r>
              <a:t>Talking points:</a:t>
            </a:r>
          </a:p>
          <a:p>
            <a:r>
              <a:t>• Private personal or group cases</a:t>
            </a:r>
          </a:p>
          <a:p>
            <a:r>
              <a:t>• Evidence, tasks and chat stay together</a:t>
            </a:r>
          </a:p>
          <a:p>
            <a:r>
              <a:t>• Public summaries are optional</a:t>
            </a:r>
          </a:p>
          <a:p>
            <a:r>
              <a:t>Presenter guidance:</a:t>
            </a:r>
          </a:p>
          <a:p>
            <a:r>
              <a:t>Case Rooms are where a report becomes an organised investigation. Contributors can coordinate without mixing unfinished case material into the public feed, then decide whether a carefully written summary should be published.</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Saved posts, case files and field reports in one personal workspace.</a:t>
            </a:r>
          </a:p>
          <a:p>
            <a:r>
              <a:t>My Research gives members a private overview of their cases, reports and saved posts. Topic follows help tune future discovery, while the transparency report remains easy to reach.</a:t>
            </a:r>
          </a:p>
          <a:p>
            <a:r>
              <a:t>Talking points:</a:t>
            </a:r>
          </a:p>
          <a:p>
            <a:r>
              <a:t>• One view of personal research material</a:t>
            </a:r>
          </a:p>
          <a:p>
            <a:r>
              <a:t>• Topic follows improve relevant discovery</a:t>
            </a:r>
          </a:p>
          <a:p>
            <a:r>
              <a:t>• Transparency information stays visible</a:t>
            </a:r>
          </a:p>
          <a:p>
            <a:r>
              <a:t>Presenter guidance:</a:t>
            </a:r>
          </a:p>
          <a:p>
            <a:r>
              <a:t>This is the member’s research home rather than another public profile. It reduces the need to search through the feed for useful material and keeps ongoing work organised around the member’s own interests.</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mobile-first collection of utilities for research and participation.</a:t>
            </a:r>
          </a:p>
          <a:p>
            <a:r>
              <a:t>Community Tools brings research, alerts, verification, topic follows, case files and monthly challenges together. It shows the practical side of the network beyond posting and commenting.</a:t>
            </a:r>
          </a:p>
          <a:p>
            <a:r>
              <a:t>Talking points:</a:t>
            </a:r>
          </a:p>
          <a:p>
            <a:r>
              <a:t>• Research tools are grouped by purpose</a:t>
            </a:r>
          </a:p>
          <a:p>
            <a:r>
              <a:t>• Regional alerts support local discovery</a:t>
            </a:r>
          </a:p>
          <a:p>
            <a:r>
              <a:t>• Challenges connect activity with progress</a:t>
            </a:r>
          </a:p>
          <a:p>
            <a:r>
              <a:t>Presenter guidance:</a:t>
            </a:r>
          </a:p>
          <a:p>
            <a:r>
              <a:t>This screen demonstrates that Paranormal Country is more than a conventional social feed. Members can move directly into research, location-based discovery, verification and structured participation.</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The main social space for experiences, evidence, discussion and discovery.</a:t>
            </a:r>
          </a:p>
          <a:p>
            <a:r>
              <a:t>Members can create posts and stories, respond through comments and reactions, and share useful material. Friend suggestions, groups and birthdays make the feed feel connected to real people.</a:t>
            </a:r>
          </a:p>
          <a:p>
            <a:r>
              <a:t>Talking points:</a:t>
            </a:r>
          </a:p>
          <a:p>
            <a:r>
              <a:t>• Posts, stories and media in one feed</a:t>
            </a:r>
          </a:p>
          <a:p>
            <a:r>
              <a:t>• Comments, reactions and sharing</a:t>
            </a:r>
          </a:p>
          <a:p>
            <a:r>
              <a:t>• Groups and people discovery alongside content</a:t>
            </a:r>
          </a:p>
          <a:p>
            <a:r>
              <a:t>Presenter guidance:</a:t>
            </a:r>
          </a:p>
          <a:p>
            <a:r>
              <a:t>The feed is the everyday home of the network. It supports ordinary social interaction while labels and specialist tools help distinguish discussion, theory, evidence and entertainment.</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Manage requests, suggestions, lists and birthdays without cluttering the feed.</a:t>
            </a:r>
          </a:p>
          <a:p>
            <a:r>
              <a:t>The Friends Hub separates relationship management from content browsing. Members can review requests, discover shared connections and organise people into custom lists.</a:t>
            </a:r>
          </a:p>
          <a:p>
            <a:r>
              <a:t>Talking points:</a:t>
            </a:r>
          </a:p>
          <a:p>
            <a:r>
              <a:t>• Requests and suggestions in one place</a:t>
            </a:r>
          </a:p>
          <a:p>
            <a:r>
              <a:t>• Shared groups improve recommendations</a:t>
            </a:r>
          </a:p>
          <a:p>
            <a:r>
              <a:t>• Custom lists support a manageable network</a:t>
            </a:r>
          </a:p>
          <a:p>
            <a:r>
              <a:t>Presenter guidance:</a:t>
            </a:r>
          </a:p>
          <a:p>
            <a:r>
              <a:t>This feature makes connections intentional. It gives members a clear way to decide who enters their circle and helps them organise a growing network without losing control.</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Public and private spaces for shared interests, teams and local activity.</a:t>
            </a:r>
          </a:p>
          <a:p>
            <a:r>
              <a:t>Members can search, create and join topic groups with clear visibility settings. Groups can support discussion online and become the base for real-world collaboration.</a:t>
            </a:r>
          </a:p>
          <a:p>
            <a:r>
              <a:t>Talking points:</a:t>
            </a:r>
          </a:p>
          <a:p>
            <a:r>
              <a:t>• Public and private visibility options</a:t>
            </a:r>
          </a:p>
          <a:p>
            <a:r>
              <a:t>• Topic and regional communities</a:t>
            </a:r>
          </a:p>
          <a:p>
            <a:r>
              <a:t>• Designed to support online and offline activity</a:t>
            </a:r>
          </a:p>
          <a:p>
            <a:r>
              <a:t>Presenter guidance:</a:t>
            </a:r>
          </a:p>
          <a:p>
            <a:r>
              <a:t>Groups give specialist conversations a home outside the main feed. They can remain broad topic communities or develop into structured investigation teams and regional chapters.</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Private conversation and practical planning share the same workspace.</a:t>
            </a:r>
          </a:p>
          <a:p>
            <a:r>
              <a:t>The Mailbox organises conversations across people, groups and Pages. A coordination calendar helps members turn conversations into meetups, events and investigation plans.</a:t>
            </a:r>
          </a:p>
          <a:p>
            <a:r>
              <a:t>Talking points:</a:t>
            </a:r>
          </a:p>
          <a:p>
            <a:r>
              <a:t>• Organised inbox with useful filters</a:t>
            </a:r>
          </a:p>
          <a:p>
            <a:r>
              <a:t>• People, groups and Pages can be separated</a:t>
            </a:r>
          </a:p>
          <a:p>
            <a:r>
              <a:t>• Calendar links chat with real plans</a:t>
            </a:r>
          </a:p>
          <a:p>
            <a:r>
              <a:t>Presenter guidance:</a:t>
            </a:r>
          </a:p>
          <a:p>
            <a:r>
              <a:t>Messaging is not treated as an isolated chat feature. The coordination calendar makes it easier to move from discussion to a scheduled event while keeping the planning context nearby.</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Paranormal Country is built for experiencers, investigators, creators and curious people who want a focused place to explore the unexplained.</a:t>
            </a:r>
          </a:p>
          <a:p>
            <a:r>
              <a:t>The platform aims for meaningful discussion and real connection rather than engagement at any cost.</a:t>
            </a:r>
          </a:p>
          <a:p>
            <a:r>
              <a:t>Emphasise the public promise: free access, no advertising and no sale of personal information.</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Follow organisations, causes, brands and public figures in the paranormal community.</a:t>
            </a:r>
          </a:p>
          <a:p>
            <a:r>
              <a:t>Pages give organisations and creators a public presence separate from personal profiles. Members can search, follow and return to trusted sources more easily.</a:t>
            </a:r>
          </a:p>
          <a:p>
            <a:r>
              <a:t>Talking points:</a:t>
            </a:r>
          </a:p>
          <a:p>
            <a:r>
              <a:t>• Public presence separate from a profile</a:t>
            </a:r>
          </a:p>
          <a:p>
            <a:r>
              <a:t>• Search and category discovery</a:t>
            </a:r>
          </a:p>
          <a:p>
            <a:r>
              <a:t>• Followers build an ongoing audience</a:t>
            </a:r>
          </a:p>
          <a:p>
            <a:r>
              <a:t>Presenter guidance:</a:t>
            </a:r>
          </a:p>
          <a:p>
            <a:r>
              <a:t>Pages are designed for identities that represent more than one individual. They allow brands, causes and public-facing creators to publish consistently without turning a personal account into a business profile.</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Specialist public pages for researchers, teams, historians and hosts.</a:t>
            </a:r>
          </a:p>
          <a:p>
            <a:r>
              <a:t>Investigator pages help teams explain their methods, specialties, location coverage and collaboration routes. Clear boundaries make it easier for members to approach the right people.</a:t>
            </a:r>
          </a:p>
          <a:p>
            <a:r>
              <a:t>Talking points:</a:t>
            </a:r>
          </a:p>
          <a:p>
            <a:r>
              <a:t>• Methods and specialties are made visible</a:t>
            </a:r>
          </a:p>
          <a:p>
            <a:r>
              <a:t>• Suitable for teams, hosts and researchers</a:t>
            </a:r>
          </a:p>
          <a:p>
            <a:r>
              <a:t>• Collaboration expectations stay clear</a:t>
            </a:r>
          </a:p>
          <a:p>
            <a:r>
              <a:t>Presenter guidance:</a:t>
            </a:r>
          </a:p>
          <a:p>
            <a:r>
              <a:t>These pages help responsible investigators stand out through method rather than hype. Members can understand what a team actually does and how to collaborate before making contact.</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Regional investigation groups with defined roles and safety expectations.</a:t>
            </a:r>
          </a:p>
          <a:p>
            <a:r>
              <a:t>A group can become an investigation chapter with a region, crew rules and assigned responsibilities. The guide encourages clear identity, public safety rules and careful use of roles.</a:t>
            </a:r>
          </a:p>
          <a:p>
            <a:r>
              <a:t>Talking points:</a:t>
            </a:r>
          </a:p>
          <a:p>
            <a:r>
              <a:t>• Regional identity and crew purpose</a:t>
            </a:r>
          </a:p>
          <a:p>
            <a:r>
              <a:t>• Safety rules are published clearly</a:t>
            </a:r>
          </a:p>
          <a:p>
            <a:r>
              <a:t>• Roles organise work without creating hierarchy</a:t>
            </a:r>
          </a:p>
          <a:p>
            <a:r>
              <a:t>Presenter guidance:</a:t>
            </a:r>
          </a:p>
          <a:p>
            <a:r>
              <a:t>Chapters are the bridge between online community and organised local activity. Their structure helps members understand who is responsible for planning, evidence review, welfare and moderation.</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Plan investigations, meetups, livestreams and hybrid gatherings.</a:t>
            </a:r>
          </a:p>
          <a:p>
            <a:r>
              <a:t>The Events Hub supports discovery, hosting, invitations and attendance choices. Members can search by location or date and take online discussion into a planned gathering.</a:t>
            </a:r>
          </a:p>
          <a:p>
            <a:r>
              <a:t>Talking points:</a:t>
            </a:r>
          </a:p>
          <a:p>
            <a:r>
              <a:t>• Online, in-person and hybrid events</a:t>
            </a:r>
          </a:p>
          <a:p>
            <a:r>
              <a:t>• Hosting, invites and attendance tools</a:t>
            </a:r>
          </a:p>
          <a:p>
            <a:r>
              <a:t>• Search by place, date or category</a:t>
            </a:r>
          </a:p>
          <a:p>
            <a:r>
              <a:t>Presenter guidance:</a:t>
            </a:r>
          </a:p>
          <a:p>
            <a:r>
              <a:t>Events make the community practical. The same system can support a local investigation, a public meetup or a remote livestream without treating online members as an afterthought.</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Browse investigation-friendly venues, overnight stays and paranormal retreats.</a:t>
            </a:r>
          </a:p>
          <a:p>
            <a:r>
              <a:t>ScareBnB helps members find venues by country, town, purpose, availability and accessibility. Hosts can list suitable locations while visitors compare practical information.</a:t>
            </a:r>
          </a:p>
          <a:p>
            <a:r>
              <a:t>Talking points:</a:t>
            </a:r>
          </a:p>
          <a:p>
            <a:r>
              <a:t>• Search venues by purpose and location</a:t>
            </a:r>
          </a:p>
          <a:p>
            <a:r>
              <a:t>• Availability, price and access are visible</a:t>
            </a:r>
          </a:p>
          <a:p>
            <a:r>
              <a:t>• Hosts can list investigation-friendly places</a:t>
            </a:r>
          </a:p>
          <a:p>
            <a:r>
              <a:t>Presenter guidance:</a:t>
            </a:r>
          </a:p>
          <a:p>
            <a:r>
              <a:t>ScareBnB connects venue discovery with the needs of paranormal visitors. The aim is to make access, availability and suitability visible before a group commits to an investigation or overnight stay.</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Self-paced training for safer investigations and clearer critical thinking.</a:t>
            </a:r>
          </a:p>
          <a:p>
            <a:r>
              <a:t>The Academy offers short courses and lessons covering investigation safety, evidence handling and marketplace awareness. Badges recognise completion without presenting speculation as fact.</a:t>
            </a:r>
          </a:p>
          <a:p>
            <a:r>
              <a:t>Talking points:</a:t>
            </a:r>
          </a:p>
          <a:p>
            <a:r>
              <a:t>• Short self-paced courses and lessons</a:t>
            </a:r>
          </a:p>
          <a:p>
            <a:r>
              <a:t>• Safety and evidence handling lead the syllabus</a:t>
            </a:r>
          </a:p>
          <a:p>
            <a:r>
              <a:t>• Completion badges show learning progress</a:t>
            </a:r>
          </a:p>
          <a:p>
            <a:r>
              <a:t>Presenter guidance:</a:t>
            </a:r>
          </a:p>
          <a:p>
            <a:r>
              <a:t>The Academy helps establish shared standards across the community. Members can learn practical habits before joining fieldwork, handling evidence or trading through the marketplace.</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Rotating community goals reward useful participation rather than empty activity.</a:t>
            </a:r>
          </a:p>
          <a:p>
            <a:r>
              <a:t>Challenges connect field reports, research, check-ins and Academy lessons to automatic progress. Themes change monthly so different interests and types of contribution can take part.</a:t>
            </a:r>
          </a:p>
          <a:p>
            <a:r>
              <a:t>Talking points:</a:t>
            </a:r>
          </a:p>
          <a:p>
            <a:r>
              <a:t>• Progress updates automatically</a:t>
            </a:r>
          </a:p>
          <a:p>
            <a:r>
              <a:t>• Themes rotate across research and fieldwork</a:t>
            </a:r>
          </a:p>
          <a:p>
            <a:r>
              <a:t>• XP rewards genuine participation</a:t>
            </a:r>
          </a:p>
          <a:p>
            <a:r>
              <a:t>Presenter guidance:</a:t>
            </a:r>
          </a:p>
          <a:p>
            <a:r>
              <a:t>Challenges give members a reason to explore parts of the platform they might otherwise miss. The design rewards useful contributions and learning rather than encouraging people to spam the feed for points.</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visible home for XP, achievements, badges and progression.</a:t>
            </a:r>
          </a:p>
          <a:p>
            <a:r>
              <a:t>The Trophy Room shows experience, coins, unlocks, achievements and rank progression. Members can understand how activity is recognised and what remains to be completed.</a:t>
            </a:r>
          </a:p>
          <a:p>
            <a:r>
              <a:t>Talking points:</a:t>
            </a:r>
          </a:p>
          <a:p>
            <a:r>
              <a:t>• XP and rank progression are transparent</a:t>
            </a:r>
          </a:p>
          <a:p>
            <a:r>
              <a:t>• Achievements reflect specific activities</a:t>
            </a:r>
          </a:p>
          <a:p>
            <a:r>
              <a:t>• Separate balances have clear purposes</a:t>
            </a:r>
          </a:p>
          <a:p>
            <a:r>
              <a:t>Presenter guidance:</a:t>
            </a:r>
          </a:p>
          <a:p>
            <a:r>
              <a:t>This feature makes recognition visible without confusing it with evidence quality or authority. It celebrates participation and completed tasks while keeping progression rules accessible.</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Visible recognition for members who already help the community work well.</a:t>
            </a:r>
          </a:p>
          <a:p>
            <a:r>
              <a:t>The volunteer programme recognises Founding, Field and Group Ambassadors. It focuses on welcome, useful contributions, safer practice and healthy local or topic communities.</a:t>
            </a:r>
          </a:p>
          <a:p>
            <a:r>
              <a:t>Talking points:</a:t>
            </a:r>
          </a:p>
          <a:p>
            <a:r>
              <a:t>• Three roles recognise different contributions</a:t>
            </a:r>
          </a:p>
          <a:p>
            <a:r>
              <a:t>• The programme is voluntary, not a sales script</a:t>
            </a:r>
          </a:p>
          <a:p>
            <a:r>
              <a:t>• Recognition is based on useful community behaviour</a:t>
            </a:r>
          </a:p>
          <a:p>
            <a:r>
              <a:t>Presenter guidance:</a:t>
            </a:r>
          </a:p>
          <a:p>
            <a:r>
              <a:t>Ambassadors are not promoters with a script. The programme gives visible credit to members who help with community culture, responsible fieldwork and well-run groups.</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Member listings for paranormal gear, books, clothing and collectibles.</a:t>
            </a:r>
          </a:p>
          <a:p>
            <a:r>
              <a:t>The Marketplace lets members list, search, save and filter items. Paranormal Country hosts the listings, while payment and delivery are arranged privately between buyer and seller.</a:t>
            </a:r>
          </a:p>
          <a:p>
            <a:r>
              <a:t>Talking points:</a:t>
            </a:r>
          </a:p>
          <a:p>
            <a:r>
              <a:t>• Search and filter member listings</a:t>
            </a:r>
          </a:p>
          <a:p>
            <a:r>
              <a:t>• Seller identity remains connected to the community</a:t>
            </a:r>
          </a:p>
          <a:p>
            <a:r>
              <a:t>• Buyer caution is stated clearly</a:t>
            </a:r>
          </a:p>
          <a:p>
            <a:r>
              <a:t>Presenter guidance:</a:t>
            </a:r>
          </a:p>
          <a:p>
            <a:r>
              <a:t>The marketplace is a community listing service rather than a full checkout system. Members can assess the listing and seller presence, but they remain responsible for payment, delivery and sensible scam precautions.</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Use this slide to frame the rest of the presentation.</a:t>
            </a:r>
          </a:p>
          <a:p>
            <a:r>
              <a:t>The experience starts with discovery, moves into careful documentation, creates opportunities to meet and ultimately builds belonging.</a:t>
            </a:r>
          </a:p>
          <a:p>
            <a:r>
              <a:t>State clearly that the platform organises research and discussion; it does not claim that a tool can prove a paranormal event.</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Searchable guidance for getting started, privacy, research and safety.</a:t>
            </a:r>
          </a:p>
          <a:p>
            <a:r>
              <a:t>The Help Centre combines searchable topics, detailed guides, a downloadable user guide and direct support contact. It explains both how features work and the standards around them.</a:t>
            </a:r>
          </a:p>
          <a:p>
            <a:r>
              <a:t>Talking points:</a:t>
            </a:r>
          </a:p>
          <a:p>
            <a:r>
              <a:t>• Search help topics and FAQs</a:t>
            </a:r>
          </a:p>
          <a:p>
            <a:r>
              <a:t>• Downloadable guide supports offline reference</a:t>
            </a:r>
          </a:p>
          <a:p>
            <a:r>
              <a:t>• Direct route to contact support</a:t>
            </a:r>
          </a:p>
          <a:p>
            <a:r>
              <a:t>Presenter guidance:</a:t>
            </a:r>
          </a:p>
          <a:p>
            <a:r>
              <a:t>The Help Centre is part of the trust model. Members should be able to understand the platform, privacy settings and safety expectations without needing to guess or rely on informal advice.</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structured community standards process — not a court of law.</a:t>
            </a:r>
          </a:p>
          <a:p>
            <a:r>
              <a:t>Paranormal Court provides training, summons, complaints and a public outcome ledger for platform standards. It records community opinion and has no legal authority.</a:t>
            </a:r>
          </a:p>
          <a:p>
            <a:r>
              <a:t>Talking points:</a:t>
            </a:r>
          </a:p>
          <a:p>
            <a:r>
              <a:t>• Juror training comes before participation</a:t>
            </a:r>
          </a:p>
          <a:p>
            <a:r>
              <a:t>• Reasons and outcomes are recorded</a:t>
            </a:r>
          </a:p>
          <a:p>
            <a:r>
              <a:t>• The process is explicitly non-legal</a:t>
            </a:r>
          </a:p>
          <a:p>
            <a:r>
              <a:t>Presenter guidance:</a:t>
            </a:r>
          </a:p>
          <a:p>
            <a:r>
              <a:t>This is a distinctive community moderation concept, but it must always be described accurately. It is a transparent social process for platform standards, not legal advice, a court judgment or an enforceable finding outside the site.</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Close by returning to the member journey: discover, document, meet and belong.</a:t>
            </a:r>
          </a:p>
          <a:p>
            <a:r>
              <a:t>Invite the audience to scan the QR code or visit paranormalcountry.com.</a:t>
            </a:r>
          </a:p>
          <a:p>
            <a:r>
              <a:t>Membership is free.</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clear, cinematic entry point into the member experience.</a:t>
            </a:r>
          </a:p>
          <a:p>
            <a:r>
              <a:t>The homepage gives members a focused sign-in route while preserving the dark Paranormal Country identity. Account recovery, Google access and signup are kept in one place.</a:t>
            </a:r>
          </a:p>
          <a:p>
            <a:r>
              <a:t>Talking points:</a:t>
            </a:r>
          </a:p>
          <a:p>
            <a:r>
              <a:t>• Simple sign-in and account recovery</a:t>
            </a:r>
          </a:p>
          <a:p>
            <a:r>
              <a:t>• Google login and free signup routes</a:t>
            </a:r>
          </a:p>
          <a:p>
            <a:r>
              <a:t>• Visible privacy and cookie controls</a:t>
            </a:r>
          </a:p>
          <a:p>
            <a:r>
              <a:t>Presenter guidance:</a:t>
            </a:r>
          </a:p>
          <a:p>
            <a:r>
              <a:t>This is the front door to Paranormal Country. It keeps the first interaction simple and recognisable, while giving returning members, migrated users and new signups clear routes into the platform.</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Search approved haunted places and explore them on an interactive map.</a:t>
            </a:r>
          </a:p>
          <a:p>
            <a:r>
              <a:t>The directory brings pubs, castles, cemeteries and legendary sites into one searchable location. Visitors can browse by category, search a region or suggest a new haunting for review.</a:t>
            </a:r>
          </a:p>
          <a:p>
            <a:r>
              <a:t>Talking points:</a:t>
            </a:r>
          </a:p>
          <a:p>
            <a:r>
              <a:t>• Interactive map and regional search</a:t>
            </a:r>
          </a:p>
          <a:p>
            <a:r>
              <a:t>• Categories make browsing practical</a:t>
            </a:r>
          </a:p>
          <a:p>
            <a:r>
              <a:t>• Community submissions are reviewed</a:t>
            </a:r>
          </a:p>
          <a:p>
            <a:r>
              <a:t>Presenter guidance:</a:t>
            </a:r>
          </a:p>
          <a:p>
            <a:r>
              <a:t>The directory is one of the strongest public discovery tools. It turns individual location pages into a connected map and gives the community a controlled way to help expand coverage.</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Curated routes turn individual locations into practical investigation plans.</a:t>
            </a:r>
          </a:p>
          <a:p>
            <a:r>
              <a:t>Trails link several haunt entries into a planned route with safety notes, research prompts and difficulty guidance. Members can pair the routes with their Haunt Passport.</a:t>
            </a:r>
          </a:p>
          <a:p>
            <a:r>
              <a:t>Talking points:</a:t>
            </a:r>
          </a:p>
          <a:p>
            <a:r>
              <a:t>• Linked stops create a coherent route</a:t>
            </a:r>
          </a:p>
          <a:p>
            <a:r>
              <a:t>• Safety and access notes come first</a:t>
            </a:r>
          </a:p>
          <a:p>
            <a:r>
              <a:t>• Routes connect with Haunt Passport</a:t>
            </a:r>
          </a:p>
          <a:p>
            <a:r>
              <a:t>Presenter guidance:</a:t>
            </a:r>
          </a:p>
          <a:p>
            <a:r>
              <a:t>Rather than showing isolated pins, guided trails help members plan a full outing. The emphasis is on preparation, access rules and sensible research prompts rather than encouraging people to enter unsafe or restricted places.</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A private-first travel log for visited places and future plans.</a:t>
            </a:r>
          </a:p>
          <a:p>
            <a:r>
              <a:t>Haunt Passport records visited locations, bucket-list destinations and milestones. Entries default to private and the feature does not use continuous live GPS sharing.</a:t>
            </a:r>
          </a:p>
          <a:p>
            <a:r>
              <a:t>Talking points:</a:t>
            </a:r>
          </a:p>
          <a:p>
            <a:r>
              <a:t>• Visited and bucket-list tracking</a:t>
            </a:r>
          </a:p>
          <a:p>
            <a:r>
              <a:t>• Private by default with no live tracking</a:t>
            </a:r>
          </a:p>
          <a:p>
            <a:r>
              <a:t>• Badges encourage exploration, not proof</a:t>
            </a:r>
          </a:p>
          <a:p>
            <a:r>
              <a:t>Presenter guidance:</a:t>
            </a:r>
          </a:p>
          <a:p>
            <a:r>
              <a:t>The Passport gives exploration a personal memory and planning layer. It helps members prepare visits and record progress while keeping travel habits private unless they deliberately choose to share them.</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One doorway to the platform’s research and fieldwork tools.</a:t>
            </a:r>
          </a:p>
          <a:p>
            <a:r>
              <a:t>The hub connects Case Rooms, Haunt Passport, challenges, the Academy, Evidence Lab and local crews. Members can see how separate tools support one investigation workflow.</a:t>
            </a:r>
          </a:p>
          <a:p>
            <a:r>
              <a:t>Talking points:</a:t>
            </a:r>
          </a:p>
          <a:p>
            <a:r>
              <a:t>• Central route into specialist tools</a:t>
            </a:r>
          </a:p>
          <a:p>
            <a:r>
              <a:t>• Connects fieldwork, learning and cases</a:t>
            </a:r>
          </a:p>
          <a:p>
            <a:r>
              <a:t>• Safety-led research remains the focus</a:t>
            </a:r>
          </a:p>
          <a:p>
            <a:r>
              <a:t>Presenter guidance:</a:t>
            </a:r>
          </a:p>
          <a:p>
            <a:r>
              <a:t>This screen prevents the research tools from feeling scattered. A member can move from learning and preparation into evidence handling, case organisation and local collaboration from one clear starting point.</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t>Capture what happened while the details are still fresh.</a:t>
            </a:r>
          </a:p>
          <a:p>
            <a:r>
              <a:t>The structured wizard records incident type, evidence, details, location and review choices. It creates a reference number and makes location permission optional rather than assumed.</a:t>
            </a:r>
          </a:p>
          <a:p>
            <a:r>
              <a:t>Talking points:</a:t>
            </a:r>
          </a:p>
          <a:p>
            <a:r>
              <a:t>• Guided, consistent reporting steps</a:t>
            </a:r>
          </a:p>
          <a:p>
            <a:r>
              <a:t>• Timestamp and reference for each report</a:t>
            </a:r>
          </a:p>
          <a:p>
            <a:r>
              <a:t>• Location remains optional and controlled</a:t>
            </a:r>
          </a:p>
          <a:p>
            <a:r>
              <a:t>Presenter guidance:</a:t>
            </a:r>
          </a:p>
          <a:p>
            <a:r>
              <a:t>The report wizard is designed to preserve context before memory changes. It gives every account a consistent structure without forcing members to surrender precise location information.</a:t>
            </a:r>
          </a:p>
        </p:txBody>
      </p:sp>
      <p:sp>
        <p:nvSpPr>
          <p:cNvPr id="4" name="Slide Number Placeholder 3"/>
          <p:cNvSpPr>
            <a:spLocks noGrp="1"/>
          </p:cNvSpPr>
          <p:nvPr>
            <p:ph type="sldNum" idx="5"/>
          </p:nvPr>
        </p:nvSpPr>
        <p:spPr/>
        <p:txBody>
          <a:bodyPr/>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ster">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a:lnSpc>
          <a:spcPct val="90000"/>
        </a:lnSpc>
        <a:spcBef>
          <a:spcPts val="0"/>
        </a:spcBef>
        <a:buNone/>
        <a:defRPr sz="4400">
          <a:solidFill>
            <a:schemeClr val="tx1"/>
          </a:solidFill>
          <a:latin typeface="+mj-lt"/>
          <a:ea typeface="+mj-lt"/>
          <a:cs typeface="+mj-lt"/>
        </a:defRPr>
      </a:lvl1pPr>
    </p:titleStyle>
    <p:bodyStyle>
      <a:lvl1pPr marL="228600" indent="-228600" algn="l">
        <a:lnSpc>
          <a:spcPct val="90000"/>
        </a:lnSpc>
        <a:spcBef>
          <a:spcPts val="1000"/>
        </a:spcBef>
        <a:buChar char="•"/>
        <a:defRPr sz="2800">
          <a:solidFill>
            <a:schemeClr val="tx1"/>
          </a:solidFill>
          <a:latin typeface="+mn-lt"/>
          <a:ea typeface="+mn-lt"/>
          <a:cs typeface="+mn-lt"/>
        </a:defRPr>
      </a:lvl1pPr>
      <a:lvl2pPr marL="685800" indent="-228600" algn="l">
        <a:lnSpc>
          <a:spcPct val="90000"/>
        </a:lnSpc>
        <a:spcBef>
          <a:spcPts val="500"/>
        </a:spcBef>
        <a:buChar char="•"/>
        <a:defRPr sz="2400">
          <a:solidFill>
            <a:schemeClr val="tx1"/>
          </a:solidFill>
          <a:latin typeface="+mn-lt"/>
          <a:ea typeface="+mn-lt"/>
          <a:cs typeface="+mn-lt"/>
        </a:defRPr>
      </a:lvl2pPr>
      <a:lvl3pPr marL="1143000" indent="-228600" algn="l">
        <a:lnSpc>
          <a:spcPct val="90000"/>
        </a:lnSpc>
        <a:spcBef>
          <a:spcPts val="500"/>
        </a:spcBef>
        <a:buChar char="•"/>
        <a:defRPr sz="2000">
          <a:solidFill>
            <a:schemeClr val="tx1"/>
          </a:solidFill>
          <a:latin typeface="+mn-lt"/>
          <a:ea typeface="+mn-lt"/>
          <a:cs typeface="+mn-lt"/>
        </a:defRPr>
      </a:lvl3pPr>
      <a:lvl4pPr marL="1600200" indent="-228600" algn="l">
        <a:lnSpc>
          <a:spcPct val="90000"/>
        </a:lnSpc>
        <a:spcBef>
          <a:spcPts val="500"/>
        </a:spcBef>
        <a:buChar char="•"/>
        <a:defRPr sz="1800">
          <a:solidFill>
            <a:schemeClr val="tx1"/>
          </a:solidFill>
          <a:latin typeface="+mn-lt"/>
          <a:ea typeface="+mn-lt"/>
          <a:cs typeface="+mn-lt"/>
        </a:defRPr>
      </a:lvl4pPr>
      <a:lvl5pPr marL="2057400" indent="-228600" algn="l">
        <a:lnSpc>
          <a:spcPct val="90000"/>
        </a:lnSpc>
        <a:spcBef>
          <a:spcPts val="500"/>
        </a:spcBef>
        <a:buChar char="•"/>
        <a:defRPr sz="1800">
          <a:solidFill>
            <a:schemeClr val="tx1"/>
          </a:solidFill>
          <a:latin typeface="+mn-lt"/>
          <a:ea typeface="+mn-lt"/>
          <a:cs typeface="+mn-lt"/>
        </a:defRPr>
      </a:lvl5pPr>
      <a:lvl6pPr marL="2514600" indent="-228600" algn="l">
        <a:lnSpc>
          <a:spcPct val="90000"/>
        </a:lnSpc>
        <a:spcBef>
          <a:spcPts val="500"/>
        </a:spcBef>
        <a:buChar char="•"/>
        <a:defRPr sz="1800">
          <a:solidFill>
            <a:schemeClr val="tx1"/>
          </a:solidFill>
          <a:latin typeface="+mn-lt"/>
          <a:ea typeface="+mn-lt"/>
          <a:cs typeface="+mn-lt"/>
        </a:defRPr>
      </a:lvl6pPr>
      <a:lvl7pPr marL="2971800" indent="-228600" algn="l">
        <a:lnSpc>
          <a:spcPct val="90000"/>
        </a:lnSpc>
        <a:spcBef>
          <a:spcPts val="500"/>
        </a:spcBef>
        <a:buChar char="•"/>
        <a:defRPr sz="1800">
          <a:solidFill>
            <a:schemeClr val="tx1"/>
          </a:solidFill>
          <a:latin typeface="+mn-lt"/>
          <a:ea typeface="+mn-lt"/>
          <a:cs typeface="+mn-lt"/>
        </a:defRPr>
      </a:lvl7pPr>
      <a:lvl8pPr marL="3429000" indent="-228600" algn="l">
        <a:lnSpc>
          <a:spcPct val="90000"/>
        </a:lnSpc>
        <a:spcBef>
          <a:spcPts val="500"/>
        </a:spcBef>
        <a:buChar char="•"/>
        <a:defRPr sz="1800">
          <a:solidFill>
            <a:schemeClr val="tx1"/>
          </a:solidFill>
          <a:latin typeface="+mn-lt"/>
          <a:ea typeface="+mn-lt"/>
          <a:cs typeface="+mn-lt"/>
        </a:defRPr>
      </a:lvl8pPr>
      <a:lvl9pPr marL="3886200" indent="-228600" algn="l">
        <a:lnSpc>
          <a:spcPct val="90000"/>
        </a:lnSpc>
        <a:spcBef>
          <a:spcPts val="500"/>
        </a:spcBef>
        <a:buChar char="•"/>
        <a:defRPr sz="1800">
          <a:solidFill>
            <a:schemeClr val="tx1"/>
          </a:solidFill>
          <a:latin typeface="+mn-lt"/>
          <a:ea typeface="+mn-lt"/>
          <a:cs typeface="+mn-lt"/>
        </a:defRPr>
      </a:lvl9pPr>
    </p:bodyStyle>
    <p:otherStyle>
      <a:lvl1pPr marL="0" algn="l">
        <a:buNone/>
        <a:defRPr sz="1800">
          <a:solidFill>
            <a:schemeClr val="tx1"/>
          </a:solidFill>
          <a:latin typeface="+mn-lt"/>
          <a:ea typeface="+mn-lt"/>
          <a:cs typeface="+mn-lt"/>
        </a:defRPr>
      </a:lvl1pPr>
      <a:lvl2pPr marL="457200" algn="l">
        <a:buNone/>
        <a:defRPr sz="1800">
          <a:solidFill>
            <a:schemeClr val="tx1"/>
          </a:solidFill>
          <a:latin typeface="+mn-lt"/>
          <a:ea typeface="+mn-lt"/>
          <a:cs typeface="+mn-lt"/>
        </a:defRPr>
      </a:lvl2pPr>
      <a:lvl3pPr marL="914400" algn="l">
        <a:buNone/>
        <a:defRPr sz="1800">
          <a:solidFill>
            <a:schemeClr val="tx1"/>
          </a:solidFill>
          <a:latin typeface="+mn-lt"/>
          <a:ea typeface="+mn-lt"/>
          <a:cs typeface="+mn-lt"/>
        </a:defRPr>
      </a:lvl3pPr>
      <a:lvl4pPr marL="1371600" algn="l">
        <a:buNone/>
        <a:defRPr sz="1800">
          <a:solidFill>
            <a:schemeClr val="tx1"/>
          </a:solidFill>
          <a:latin typeface="+mn-lt"/>
          <a:ea typeface="+mn-lt"/>
          <a:cs typeface="+mn-lt"/>
        </a:defRPr>
      </a:lvl4pPr>
      <a:lvl5pPr marL="1828800" algn="l">
        <a:buNone/>
        <a:defRPr sz="1800">
          <a:solidFill>
            <a:schemeClr val="tx1"/>
          </a:solidFill>
          <a:latin typeface="+mn-lt"/>
          <a:ea typeface="+mn-lt"/>
          <a:cs typeface="+mn-lt"/>
        </a:defRPr>
      </a:lvl5pPr>
      <a:lvl6pPr marL="2286000" algn="l">
        <a:buNone/>
        <a:defRPr sz="1800">
          <a:solidFill>
            <a:schemeClr val="tx1"/>
          </a:solidFill>
          <a:latin typeface="+mn-lt"/>
          <a:ea typeface="+mn-lt"/>
          <a:cs typeface="+mn-lt"/>
        </a:defRPr>
      </a:lvl6pPr>
      <a:lvl7pPr marL="2743200" algn="l">
        <a:buNone/>
        <a:defRPr sz="1800">
          <a:solidFill>
            <a:schemeClr val="tx1"/>
          </a:solidFill>
          <a:latin typeface="+mn-lt"/>
          <a:ea typeface="+mn-lt"/>
          <a:cs typeface="+mn-lt"/>
        </a:defRPr>
      </a:lvl7pPr>
      <a:lvl8pPr marL="3200400" algn="l">
        <a:buNone/>
        <a:defRPr sz="1800">
          <a:solidFill>
            <a:schemeClr val="tx1"/>
          </a:solidFill>
          <a:latin typeface="+mn-lt"/>
          <a:ea typeface="+mn-lt"/>
          <a:cs typeface="+mn-lt"/>
        </a:defRPr>
      </a:lvl8pPr>
      <a:lvl9pPr marL="3657600" algn="l">
        <a:buNone/>
        <a:defRPr sz="1800">
          <a:solidFill>
            <a:schemeClr val="tx1"/>
          </a:solidFill>
          <a:latin typeface="+mn-lt"/>
          <a:ea typeface="+mn-lt"/>
          <a:cs typeface="+mn-l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s://paranormalcountry.com/" TargetMode="External"/><Relationship Id="rId5" Type="http://schemas.openxmlformats.org/officeDocument/2006/relationships/image" Target="../media/image31.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50608"/>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a:srcRect t="7813" b="781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234534A-2988-4DF9-A653-47A3D2F187F0}"/>
              </a:ext>
            </a:extLst>
          </p:cNvPr>
          <p:cNvSpPr>
            <a:spLocks noGrp="1"/>
          </p:cNvSpPr>
          <p:nvPr/>
        </p:nvSpPr>
        <p:spPr>
          <a:xfrm>
            <a:off x="0" y="0"/>
            <a:ext cx="12192000" cy="6858000"/>
          </a:xfrm>
          <a:prstGeom prst="rect">
            <a:avLst/>
          </a:prstGeom>
          <a:gradFill>
            <a:gsLst>
              <a:gs pos="0">
                <a:srgbClr val="020304">
                  <a:alpha val="30000"/>
                </a:srgbClr>
              </a:gs>
              <a:gs pos="58000">
                <a:srgbClr val="020304">
                  <a:alpha val="76000"/>
                </a:srgbClr>
              </a:gs>
              <a:gs pos="100000">
                <a:srgbClr val="020304">
                  <a:alpha val="96000"/>
                </a:srgbClr>
              </a:gs>
            </a:gsLst>
            <a:lin ang="0"/>
          </a:gradFill>
          <a:ln w="0">
            <a:noFill/>
            <a:prstDash val="solid"/>
          </a:ln>
        </p:spPr>
        <p:txBody>
          <a:bodyPr/>
          <a:lstStyle/>
          <a:p>
            <a:endParaRPr lang="en-GB"/>
          </a:p>
        </p:txBody>
      </p:sp>
      <p:sp>
        <p:nvSpPr>
          <p:cNvPr id="3" name="Rectangle 2">
            <a:extLst>
              <a:ext uri="{FF2B5EF4-FFF2-40B4-BE49-F238E27FC236}">
                <a16:creationId xmlns:a16="http://schemas.microsoft.com/office/drawing/2014/main" id="{A52DE1CC-EF3C-4EAD-AE70-5F00DB0F7249}"/>
              </a:ext>
            </a:extLst>
          </p:cNvPr>
          <p:cNvSpPr>
            <a:spLocks noGrp="1"/>
          </p:cNvSpPr>
          <p:nvPr/>
        </p:nvSpPr>
        <p:spPr>
          <a:xfrm>
            <a:off x="0" y="0"/>
            <a:ext cx="12192000" cy="76200"/>
          </a:xfrm>
          <a:prstGeom prst="rect">
            <a:avLst/>
          </a:prstGeom>
          <a:solidFill>
            <a:srgbClr val="E42531"/>
          </a:solidFill>
          <a:ln w="0">
            <a:noFill/>
            <a:prstDash val="solid"/>
          </a:ln>
        </p:spPr>
        <p:txBody>
          <a:bodyPr/>
          <a:lstStyle/>
          <a:p>
            <a:endParaRPr lang="en-GB"/>
          </a:p>
        </p:txBody>
      </p:sp>
      <p:pic>
        <p:nvPicPr>
          <p:cNvPr id="13" name="Picture 12"/>
          <p:cNvPicPr>
            <a:picLocks noChangeAspect="1"/>
          </p:cNvPicPr>
          <p:nvPr/>
        </p:nvPicPr>
        <p:blipFill>
          <a:blip r:embed="rId4"/>
          <a:stretch/>
        </p:blipFill>
        <p:spPr>
          <a:xfrm>
            <a:off x="1251835" y="666750"/>
            <a:ext cx="3344680" cy="1200150"/>
          </a:xfrm>
          <a:prstGeom prst="rect">
            <a:avLst/>
          </a:prstGeom>
        </p:spPr>
      </p:pic>
      <p:sp>
        <p:nvSpPr>
          <p:cNvPr id="5" name="Rectangle 4">
            <a:extLst>
              <a:ext uri="{FF2B5EF4-FFF2-40B4-BE49-F238E27FC236}">
                <a16:creationId xmlns:a16="http://schemas.microsoft.com/office/drawing/2014/main" id="{A9E82318-1B3A-49DD-83C9-C3DBEECA64A7}"/>
              </a:ext>
            </a:extLst>
          </p:cNvPr>
          <p:cNvSpPr>
            <a:spLocks noGrp="1"/>
          </p:cNvSpPr>
          <p:nvPr/>
        </p:nvSpPr>
        <p:spPr>
          <a:xfrm>
            <a:off x="685800" y="2362200"/>
            <a:ext cx="7810500" cy="1562100"/>
          </a:xfrm>
          <a:prstGeom prst="rect">
            <a:avLst/>
          </a:prstGeom>
          <a:noFill/>
          <a:ln w="0">
            <a:noFill/>
            <a:prstDash val="solid"/>
          </a:ln>
        </p:spPr>
        <p:txBody>
          <a:bodyPr lIns="0" tIns="0" rIns="0" bIns="0" anchor="t">
            <a:normAutofit fontScale="98708"/>
          </a:bodyPr>
          <a:lstStyle/>
          <a:p>
            <a:pPr algn="l">
              <a:defRPr sz="4350" b="1">
                <a:solidFill>
                  <a:srgbClr val="F4F2EE"/>
                </a:solidFill>
                <a:latin typeface="DejaVu Serif"/>
                <a:ea typeface="DejaVu Serif"/>
                <a:cs typeface="DejaVu Serif"/>
              </a:defRPr>
            </a:pPr>
            <a:r>
              <a:rPr sz="4350" b="1">
                <a:solidFill>
                  <a:srgbClr val="F4F2EE"/>
                </a:solidFill>
                <a:latin typeface="DejaVu Serif"/>
                <a:ea typeface="DejaVu Serif"/>
                <a:cs typeface="DejaVu Serif"/>
              </a:rPr>
              <a:t>A VISUAL TOUR OF</a:t>
            </a:r>
          </a:p>
          <a:p>
            <a:pPr algn="l">
              <a:defRPr sz="4350" b="1">
                <a:solidFill>
                  <a:srgbClr val="F4F2EE"/>
                </a:solidFill>
                <a:latin typeface="DejaVu Serif"/>
                <a:ea typeface="DejaVu Serif"/>
                <a:cs typeface="DejaVu Serif"/>
              </a:defRPr>
            </a:pPr>
            <a:r>
              <a:rPr sz="4350" b="1">
                <a:solidFill>
                  <a:srgbClr val="F4F2EE"/>
                </a:solidFill>
                <a:latin typeface="DejaVu Serif"/>
                <a:ea typeface="DejaVu Serif"/>
                <a:cs typeface="DejaVu Serif"/>
              </a:rPr>
              <a:t>PARANORMAL COUNTRY</a:t>
            </a:r>
          </a:p>
        </p:txBody>
      </p:sp>
      <p:sp>
        <p:nvSpPr>
          <p:cNvPr id="6" name="Rectangle 5">
            <a:extLst>
              <a:ext uri="{FF2B5EF4-FFF2-40B4-BE49-F238E27FC236}">
                <a16:creationId xmlns:a16="http://schemas.microsoft.com/office/drawing/2014/main" id="{92DAF1EA-7B60-4099-8002-D2FEAF8503B0}"/>
              </a:ext>
            </a:extLst>
          </p:cNvPr>
          <p:cNvSpPr>
            <a:spLocks noGrp="1"/>
          </p:cNvSpPr>
          <p:nvPr/>
        </p:nvSpPr>
        <p:spPr>
          <a:xfrm>
            <a:off x="723900" y="4200525"/>
            <a:ext cx="7143750" cy="685800"/>
          </a:xfrm>
          <a:prstGeom prst="rect">
            <a:avLst/>
          </a:prstGeom>
          <a:noFill/>
          <a:ln w="0">
            <a:noFill/>
            <a:prstDash val="solid"/>
          </a:ln>
        </p:spPr>
        <p:txBody>
          <a:bodyPr lIns="0" tIns="0" rIns="0" bIns="0" anchor="t">
            <a:normAutofit/>
          </a:bodyPr>
          <a:lstStyle/>
          <a:p>
            <a:pPr algn="l">
              <a:defRPr sz="1575" b="0">
                <a:solidFill>
                  <a:srgbClr val="B7BDC5"/>
                </a:solidFill>
                <a:latin typeface="DejaVu Sans"/>
                <a:ea typeface="DejaVu Sans"/>
                <a:cs typeface="DejaVu Sans"/>
              </a:defRPr>
            </a:pPr>
            <a:r>
              <a:rPr sz="1575" b="0">
                <a:solidFill>
                  <a:srgbClr val="B7BDC5"/>
                </a:solidFill>
                <a:latin typeface="DejaVu Sans"/>
                <a:ea typeface="DejaVu Sans"/>
                <a:cs typeface="DejaVu Sans"/>
              </a:rPr>
              <a:t>Discover places. Document carefully. Meet safely. Build a community that takes the unexplained seriously.</a:t>
            </a:r>
          </a:p>
        </p:txBody>
      </p:sp>
      <p:sp>
        <p:nvSpPr>
          <p:cNvPr id="7" name="Rectangle 6">
            <a:extLst>
              <a:ext uri="{FF2B5EF4-FFF2-40B4-BE49-F238E27FC236}">
                <a16:creationId xmlns:a16="http://schemas.microsoft.com/office/drawing/2014/main" id="{76D6B10D-B9A3-4274-99E5-49E3137F036E}"/>
              </a:ext>
            </a:extLst>
          </p:cNvPr>
          <p:cNvSpPr>
            <a:spLocks noGrp="1"/>
          </p:cNvSpPr>
          <p:nvPr/>
        </p:nvSpPr>
        <p:spPr>
          <a:xfrm>
            <a:off x="723900" y="5219700"/>
            <a:ext cx="1390650" cy="28575"/>
          </a:xfrm>
          <a:prstGeom prst="rect">
            <a:avLst/>
          </a:prstGeom>
          <a:solidFill>
            <a:srgbClr val="FF3A45"/>
          </a:solidFill>
          <a:ln w="0">
            <a:noFill/>
            <a:prstDash val="solid"/>
          </a:ln>
        </p:spPr>
        <p:txBody>
          <a:bodyPr/>
          <a:lstStyle/>
          <a:p>
            <a:endParaRPr lang="en-GB"/>
          </a:p>
        </p:txBody>
      </p:sp>
      <p:sp>
        <p:nvSpPr>
          <p:cNvPr id="8" name="Rectangle 7">
            <a:extLst>
              <a:ext uri="{FF2B5EF4-FFF2-40B4-BE49-F238E27FC236}">
                <a16:creationId xmlns:a16="http://schemas.microsoft.com/office/drawing/2014/main" id="{A7676CA5-A077-41AB-BBF6-140F47C5FFA3}"/>
              </a:ext>
            </a:extLst>
          </p:cNvPr>
          <p:cNvSpPr>
            <a:spLocks noGrp="1"/>
          </p:cNvSpPr>
          <p:nvPr/>
        </p:nvSpPr>
        <p:spPr>
          <a:xfrm>
            <a:off x="723900" y="5410200"/>
            <a:ext cx="3429000" cy="238125"/>
          </a:xfrm>
          <a:prstGeom prst="rect">
            <a:avLst/>
          </a:prstGeom>
          <a:noFill/>
          <a:ln w="0">
            <a:noFill/>
            <a:prstDash val="solid"/>
          </a:ln>
        </p:spPr>
        <p:txBody>
          <a:bodyPr lIns="0" tIns="0" rIns="0" bIns="0" anchor="t">
            <a:normAutofit/>
          </a:bodyPr>
          <a:lstStyle/>
          <a:p>
            <a:pPr algn="l">
              <a:defRPr sz="975" b="1">
                <a:solidFill>
                  <a:srgbClr val="7D858E"/>
                </a:solidFill>
                <a:latin typeface="DejaVu Sans"/>
                <a:ea typeface="DejaVu Sans"/>
                <a:cs typeface="DejaVu Sans"/>
              </a:defRPr>
            </a:pPr>
            <a:r>
              <a:rPr sz="975" b="1">
                <a:solidFill>
                  <a:srgbClr val="7D858E"/>
                </a:solidFill>
                <a:latin typeface="DejaVu Sans"/>
                <a:ea typeface="DejaVu Sans"/>
                <a:cs typeface="DejaVu Sans"/>
              </a:rPr>
              <a:t>32-SLIDE PLATFORM PRESENTATION</a:t>
            </a:r>
          </a:p>
        </p:txBody>
      </p:sp>
      <p:sp>
        <p:nvSpPr>
          <p:cNvPr id="9" name="Rectangle 8">
            <a:extLst>
              <a:ext uri="{FF2B5EF4-FFF2-40B4-BE49-F238E27FC236}">
                <a16:creationId xmlns:a16="http://schemas.microsoft.com/office/drawing/2014/main" id="{32BB44E2-E599-467E-A539-196853B8FDF4}"/>
              </a:ext>
            </a:extLst>
          </p:cNvPr>
          <p:cNvSpPr>
            <a:spLocks noGrp="1"/>
          </p:cNvSpPr>
          <p:nvPr/>
        </p:nvSpPr>
        <p:spPr>
          <a:xfrm>
            <a:off x="723900" y="6019800"/>
            <a:ext cx="3333750" cy="266700"/>
          </a:xfrm>
          <a:prstGeom prst="rect">
            <a:avLst/>
          </a:prstGeom>
          <a:noFill/>
          <a:ln w="0">
            <a:noFill/>
            <a:prstDash val="solid"/>
          </a:ln>
        </p:spPr>
        <p:txBody>
          <a:bodyPr lIns="0" tIns="0" rIns="0" bIns="0" anchor="t">
            <a:normAutofit/>
          </a:bodyPr>
          <a:lstStyle/>
          <a:p>
            <a:pPr algn="l">
              <a:defRPr sz="1350" b="1">
                <a:solidFill>
                  <a:srgbClr val="FFFFFF"/>
                </a:solidFill>
                <a:latin typeface="DejaVu Sans"/>
                <a:ea typeface="DejaVu Sans"/>
                <a:cs typeface="DejaVu Sans"/>
              </a:defRPr>
            </a:pPr>
            <a:r>
              <a:rPr sz="1350" b="1">
                <a:solidFill>
                  <a:srgbClr val="FFFFFF"/>
                </a:solidFill>
                <a:latin typeface="DejaVu Sans"/>
                <a:ea typeface="DejaVu Sans"/>
                <a:cs typeface="DejaVu Sans"/>
              </a:rPr>
              <a:t>paranormalcountry.com</a:t>
            </a:r>
          </a:p>
        </p:txBody>
      </p:sp>
    </p:spTree>
    <p:extLst>
      <p:ext uri="{BB962C8B-B14F-4D97-AF65-F5344CB8AC3E}">
        <p14:creationId xmlns:p14="http://schemas.microsoft.com/office/powerpoint/2010/main" val="20937498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1042918C-8BBD-48BD-8BA2-9F65A4E8DB02}"/>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4ABADB72-7CE3-460B-9D7E-AB3A17C0BB03}"/>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10</a:t>
            </a:r>
          </a:p>
        </p:txBody>
      </p:sp>
      <p:sp>
        <p:nvSpPr>
          <p:cNvPr id="4" name="top-rule">
            <a:extLst>
              <a:ext uri="{FF2B5EF4-FFF2-40B4-BE49-F238E27FC236}">
                <a16:creationId xmlns:a16="http://schemas.microsoft.com/office/drawing/2014/main" id="{14189DA0-C39B-4898-995A-5CCC0E1F4F45}"/>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AC58E13F-75B6-4291-A0E8-C845582E71DB}"/>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My field reports</a:t>
            </a:r>
          </a:p>
        </p:txBody>
      </p:sp>
      <p:sp>
        <p:nvSpPr>
          <p:cNvPr id="6" name="feature-tagline">
            <a:extLst>
              <a:ext uri="{FF2B5EF4-FFF2-40B4-BE49-F238E27FC236}">
                <a16:creationId xmlns:a16="http://schemas.microsoft.com/office/drawing/2014/main" id="{1DBE2A83-1CCD-41FB-97F0-092399E43597}"/>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A private dashboard for reports, drafts and evidence packs.</a:t>
            </a:r>
          </a:p>
        </p:txBody>
      </p:sp>
      <p:sp>
        <p:nvSpPr>
          <p:cNvPr id="7" name="screenshot-frame">
            <a:extLst>
              <a:ext uri="{FF2B5EF4-FFF2-40B4-BE49-F238E27FC236}">
                <a16:creationId xmlns:a16="http://schemas.microsoft.com/office/drawing/2014/main" id="{A3272E6A-EBFF-4EC6-955D-73680DD147DF}"/>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4620"/>
            <a:ext cx="7658100" cy="3631759"/>
          </a:xfrm>
          <a:prstGeom prst="roundRect">
            <a:avLst>
              <a:gd name="adj" fmla="val 1896"/>
            </a:avLst>
          </a:prstGeom>
        </p:spPr>
      </p:pic>
      <p:sp>
        <p:nvSpPr>
          <p:cNvPr id="9" name="description-panel">
            <a:extLst>
              <a:ext uri="{FF2B5EF4-FFF2-40B4-BE49-F238E27FC236}">
                <a16:creationId xmlns:a16="http://schemas.microsoft.com/office/drawing/2014/main" id="{F2AA14DD-839B-438F-87C9-855681DED226}"/>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80C89678-CE3A-416A-B1CF-AC9573788C5D}"/>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4169A0AC-D86F-4ACF-A59D-0499EE5977E0}"/>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Members can review their timestamped reports, keep drafts private, start a new report or move directly to the sightings map. Each record keeps its own reference and sharing state.</a:t>
            </a:r>
          </a:p>
        </p:txBody>
      </p:sp>
      <p:sp>
        <p:nvSpPr>
          <p:cNvPr id="12" name="Rectangle 11">
            <a:extLst>
              <a:ext uri="{FF2B5EF4-FFF2-40B4-BE49-F238E27FC236}">
                <a16:creationId xmlns:a16="http://schemas.microsoft.com/office/drawing/2014/main" id="{87DF50DB-EAAD-4128-ACDA-D3CA94FFB88E}"/>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133A7839-9E69-469B-9BF3-B545D69477C7}"/>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186CEDE1-B815-4CD3-96AC-C87D5807B58C}"/>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C51F82ED-C24F-4235-9050-EBB4961B2A60}"/>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Reports remain private until shared</a:t>
            </a:r>
          </a:p>
        </p:txBody>
      </p:sp>
      <p:sp>
        <p:nvSpPr>
          <p:cNvPr id="16" name="Oval 15">
            <a:extLst>
              <a:ext uri="{FF2B5EF4-FFF2-40B4-BE49-F238E27FC236}">
                <a16:creationId xmlns:a16="http://schemas.microsoft.com/office/drawing/2014/main" id="{AA5667CE-C128-4F80-A436-9117072ABAB5}"/>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76B63DA9-5852-49DD-8417-F4D850FBE1FB}"/>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Drafts and evidence stay together</a:t>
            </a:r>
          </a:p>
        </p:txBody>
      </p:sp>
      <p:sp>
        <p:nvSpPr>
          <p:cNvPr id="18" name="Oval 17">
            <a:extLst>
              <a:ext uri="{FF2B5EF4-FFF2-40B4-BE49-F238E27FC236}">
                <a16:creationId xmlns:a16="http://schemas.microsoft.com/office/drawing/2014/main" id="{D99E95C9-9C30-4764-BC31-E64DF459CFF8}"/>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C8BD21F6-E44F-48CF-8721-6AE50513CA0C}"/>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Direct link to reporting and map tools</a:t>
            </a:r>
          </a:p>
        </p:txBody>
      </p:sp>
      <p:sp>
        <p:nvSpPr>
          <p:cNvPr id="20" name="Rectangle 19">
            <a:extLst>
              <a:ext uri="{FF2B5EF4-FFF2-40B4-BE49-F238E27FC236}">
                <a16:creationId xmlns:a16="http://schemas.microsoft.com/office/drawing/2014/main" id="{D1A29009-F63F-483A-B778-15B10E56E5E9}"/>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20142D53-4CF9-4DCD-AAE6-2DAA112E1F7B}"/>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F4E00DCC-7195-48E7-91FD-DC8CE76A6106}"/>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12494726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4371BE57-C998-49CC-AFF9-7E1833E98E0C}"/>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B4E323E0-BF45-4688-877E-633A6047ABE3}"/>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11</a:t>
            </a:r>
          </a:p>
        </p:txBody>
      </p:sp>
      <p:sp>
        <p:nvSpPr>
          <p:cNvPr id="4" name="top-rule">
            <a:extLst>
              <a:ext uri="{FF2B5EF4-FFF2-40B4-BE49-F238E27FC236}">
                <a16:creationId xmlns:a16="http://schemas.microsoft.com/office/drawing/2014/main" id="{E9AE3597-B9ED-4E53-A546-BEFCDE176533}"/>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3E7649BC-7ED4-4C7C-913E-1B49D231E8A8}"/>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Community sightings map</a:t>
            </a:r>
          </a:p>
        </p:txBody>
      </p:sp>
      <p:sp>
        <p:nvSpPr>
          <p:cNvPr id="6" name="feature-tagline">
            <a:extLst>
              <a:ext uri="{FF2B5EF4-FFF2-40B4-BE49-F238E27FC236}">
                <a16:creationId xmlns:a16="http://schemas.microsoft.com/office/drawing/2014/main" id="{B3391DA2-3C3D-460E-AE25-B45424D567A3}"/>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Published reports become geographically useful without exposing exact private locations.</a:t>
            </a:r>
          </a:p>
        </p:txBody>
      </p:sp>
      <p:sp>
        <p:nvSpPr>
          <p:cNvPr id="7" name="screenshot-frame">
            <a:extLst>
              <a:ext uri="{FF2B5EF4-FFF2-40B4-BE49-F238E27FC236}">
                <a16:creationId xmlns:a16="http://schemas.microsoft.com/office/drawing/2014/main" id="{5A324916-5637-406E-916B-DF11AA22B83B}"/>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8776"/>
            <a:ext cx="7658100" cy="3643448"/>
          </a:xfrm>
          <a:prstGeom prst="roundRect">
            <a:avLst>
              <a:gd name="adj" fmla="val 1896"/>
            </a:avLst>
          </a:prstGeom>
        </p:spPr>
      </p:pic>
      <p:sp>
        <p:nvSpPr>
          <p:cNvPr id="9" name="description-panel">
            <a:extLst>
              <a:ext uri="{FF2B5EF4-FFF2-40B4-BE49-F238E27FC236}">
                <a16:creationId xmlns:a16="http://schemas.microsoft.com/office/drawing/2014/main" id="{956E86C5-4887-4A33-888B-26D0D10366B8}"/>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F43C0478-B931-4D8F-BCBF-373F5D04A1F6}"/>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AC95C691-C58F-4BBB-897E-E4BCCD20559D}"/>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sightings map displays member reports using approximate locations unless a location has been verified. The guidance separates careful review from declaring an event paranormal.</a:t>
            </a:r>
          </a:p>
        </p:txBody>
      </p:sp>
      <p:sp>
        <p:nvSpPr>
          <p:cNvPr id="12" name="Rectangle 11">
            <a:extLst>
              <a:ext uri="{FF2B5EF4-FFF2-40B4-BE49-F238E27FC236}">
                <a16:creationId xmlns:a16="http://schemas.microsoft.com/office/drawing/2014/main" id="{7BCFCC88-2F19-4E9C-9555-44B8C9182AEC}"/>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3CEA9756-6A48-4AE1-8F29-A9E08DF19D79}"/>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ABD7CFE2-E2C8-4D75-B728-7B3D519EC804}"/>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EA65D65F-06E6-4431-A272-E79C92F1F65D}"/>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Approximate pins protect privacy</a:t>
            </a:r>
          </a:p>
        </p:txBody>
      </p:sp>
      <p:sp>
        <p:nvSpPr>
          <p:cNvPr id="16" name="Oval 15">
            <a:extLst>
              <a:ext uri="{FF2B5EF4-FFF2-40B4-BE49-F238E27FC236}">
                <a16:creationId xmlns:a16="http://schemas.microsoft.com/office/drawing/2014/main" id="{15D90301-CCC2-46AB-8C1F-7CCE9E2EA749}"/>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1ED3F9BA-C606-406E-911B-D182DEA1D16D}"/>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Reports can be compared by place and type</a:t>
            </a:r>
          </a:p>
        </p:txBody>
      </p:sp>
      <p:sp>
        <p:nvSpPr>
          <p:cNvPr id="18" name="Oval 17">
            <a:extLst>
              <a:ext uri="{FF2B5EF4-FFF2-40B4-BE49-F238E27FC236}">
                <a16:creationId xmlns:a16="http://schemas.microsoft.com/office/drawing/2014/main" id="{3E256255-15A4-4C05-A141-CAC0C7C3ED49}"/>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CF6F5B21-F0A9-4143-BD8E-AF7411244A71}"/>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Verification is a signal, not a verdict</a:t>
            </a:r>
          </a:p>
        </p:txBody>
      </p:sp>
      <p:sp>
        <p:nvSpPr>
          <p:cNvPr id="20" name="Rectangle 19">
            <a:extLst>
              <a:ext uri="{FF2B5EF4-FFF2-40B4-BE49-F238E27FC236}">
                <a16:creationId xmlns:a16="http://schemas.microsoft.com/office/drawing/2014/main" id="{31155DA9-3B31-4BEC-B6EF-E1271E6A8C98}"/>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D4DC159B-8EB3-400D-BDD2-6BD4D2B9C206}"/>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702EE565-559F-47DA-9190-E55C6BEB9FDD}"/>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1196032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B28DB493-D95E-4C74-9952-9A6FE1DA34F8}"/>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5313B2B7-FF25-4568-8DC7-948A40A1096D}"/>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12</a:t>
            </a:r>
          </a:p>
        </p:txBody>
      </p:sp>
      <p:sp>
        <p:nvSpPr>
          <p:cNvPr id="4" name="top-rule">
            <a:extLst>
              <a:ext uri="{FF2B5EF4-FFF2-40B4-BE49-F238E27FC236}">
                <a16:creationId xmlns:a16="http://schemas.microsoft.com/office/drawing/2014/main" id="{76DD32DA-2ACC-427A-850B-CDC983FBED96}"/>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AC496B2D-5FDC-48CD-993A-5EE7690BD660}"/>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Evidence Lab</a:t>
            </a:r>
          </a:p>
        </p:txBody>
      </p:sp>
      <p:sp>
        <p:nvSpPr>
          <p:cNvPr id="6" name="feature-tagline">
            <a:extLst>
              <a:ext uri="{FF2B5EF4-FFF2-40B4-BE49-F238E27FC236}">
                <a16:creationId xmlns:a16="http://schemas.microsoft.com/office/drawing/2014/main" id="{A5E4CA04-0FD0-4E70-A29E-204D8523D90F}"/>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A calm pre-publication check for metadata, context and normal causes.</a:t>
            </a:r>
          </a:p>
        </p:txBody>
      </p:sp>
      <p:sp>
        <p:nvSpPr>
          <p:cNvPr id="7" name="screenshot-frame">
            <a:extLst>
              <a:ext uri="{FF2B5EF4-FFF2-40B4-BE49-F238E27FC236}">
                <a16:creationId xmlns:a16="http://schemas.microsoft.com/office/drawing/2014/main" id="{075CDD3A-69FF-45B7-A42D-690672418597}"/>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4413"/>
            <a:ext cx="7658100" cy="3632173"/>
          </a:xfrm>
          <a:prstGeom prst="roundRect">
            <a:avLst>
              <a:gd name="adj" fmla="val 1896"/>
            </a:avLst>
          </a:prstGeom>
        </p:spPr>
      </p:pic>
      <p:sp>
        <p:nvSpPr>
          <p:cNvPr id="9" name="description-panel">
            <a:extLst>
              <a:ext uri="{FF2B5EF4-FFF2-40B4-BE49-F238E27FC236}">
                <a16:creationId xmlns:a16="http://schemas.microsoft.com/office/drawing/2014/main" id="{F326835E-2A84-4402-9EF5-A0076410A12D}"/>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DDF82CB6-CB02-4BA7-9B5D-F584B3511ECF}"/>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28B956BA-D97E-4016-A15E-8E92CB4E32BD}"/>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Evidence Lab helps members record capture conditions, examine metadata and distinguish an unusual observation from evidence. It organises context; it does not prove paranormal activity.</a:t>
            </a:r>
          </a:p>
        </p:txBody>
      </p:sp>
      <p:sp>
        <p:nvSpPr>
          <p:cNvPr id="12" name="Rectangle 11">
            <a:extLst>
              <a:ext uri="{FF2B5EF4-FFF2-40B4-BE49-F238E27FC236}">
                <a16:creationId xmlns:a16="http://schemas.microsoft.com/office/drawing/2014/main" id="{031C1C16-4AF8-42E8-B991-EDB6E9064EB5}"/>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DB367012-811B-46FC-B413-DA73A9F0E225}"/>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86F361EE-8EF6-4110-B91D-2C8443E17715}"/>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0A771F47-2352-4FAB-9955-2B6875CB3301}"/>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Review metadata before interpretation</a:t>
            </a:r>
          </a:p>
        </p:txBody>
      </p:sp>
      <p:sp>
        <p:nvSpPr>
          <p:cNvPr id="16" name="Oval 15">
            <a:extLst>
              <a:ext uri="{FF2B5EF4-FFF2-40B4-BE49-F238E27FC236}">
                <a16:creationId xmlns:a16="http://schemas.microsoft.com/office/drawing/2014/main" id="{1AFF8C8E-283D-4D24-90BD-200A0BEBFCB5}"/>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C089166F-3924-415A-B0F1-FB706D2264C2}"/>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Record lighting, weather and witnesses</a:t>
            </a:r>
          </a:p>
        </p:txBody>
      </p:sp>
      <p:sp>
        <p:nvSpPr>
          <p:cNvPr id="18" name="Oval 17">
            <a:extLst>
              <a:ext uri="{FF2B5EF4-FFF2-40B4-BE49-F238E27FC236}">
                <a16:creationId xmlns:a16="http://schemas.microsoft.com/office/drawing/2014/main" id="{37FFCDCA-A0AF-4E8D-8527-4EEEB816209B}"/>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B8B9BE7D-39FC-4789-BF3D-100AC105A727}"/>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Check ordinary explanations first</a:t>
            </a:r>
          </a:p>
        </p:txBody>
      </p:sp>
      <p:sp>
        <p:nvSpPr>
          <p:cNvPr id="20" name="Rectangle 19">
            <a:extLst>
              <a:ext uri="{FF2B5EF4-FFF2-40B4-BE49-F238E27FC236}">
                <a16:creationId xmlns:a16="http://schemas.microsoft.com/office/drawing/2014/main" id="{B9BA51DE-B38F-42F1-A12B-37DC1D170D3B}"/>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F854741E-5D3F-4199-93A3-2D5E183E3F2B}"/>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831C2B24-3182-48B3-A587-5D9647CA402D}"/>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8577455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FF50E5B7-0E49-4845-86EF-1A2B93574877}"/>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EDC5DAA4-4FAD-4000-9CAB-140F1ED459F1}"/>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13</a:t>
            </a:r>
          </a:p>
        </p:txBody>
      </p:sp>
      <p:sp>
        <p:nvSpPr>
          <p:cNvPr id="4" name="top-rule">
            <a:extLst>
              <a:ext uri="{FF2B5EF4-FFF2-40B4-BE49-F238E27FC236}">
                <a16:creationId xmlns:a16="http://schemas.microsoft.com/office/drawing/2014/main" id="{45DCDC50-912A-4B90-981E-F1148121DB69}"/>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099BE0F4-9AE0-4755-8DEA-56B0264B60DB}"/>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Case Rooms</a:t>
            </a:r>
          </a:p>
        </p:txBody>
      </p:sp>
      <p:sp>
        <p:nvSpPr>
          <p:cNvPr id="6" name="feature-tagline">
            <a:extLst>
              <a:ext uri="{FF2B5EF4-FFF2-40B4-BE49-F238E27FC236}">
                <a16:creationId xmlns:a16="http://schemas.microsoft.com/office/drawing/2014/main" id="{E81EEEA4-0975-49E9-A4FB-C90A38BCA01D}"/>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Private workspaces for structured investigations and collaboration.</a:t>
            </a:r>
          </a:p>
        </p:txBody>
      </p:sp>
      <p:sp>
        <p:nvSpPr>
          <p:cNvPr id="7" name="screenshot-frame">
            <a:extLst>
              <a:ext uri="{FF2B5EF4-FFF2-40B4-BE49-F238E27FC236}">
                <a16:creationId xmlns:a16="http://schemas.microsoft.com/office/drawing/2014/main" id="{85FE3243-1658-4734-B274-CF1D94CF4524}"/>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5366"/>
            <a:ext cx="7658100" cy="3630269"/>
          </a:xfrm>
          <a:prstGeom prst="roundRect">
            <a:avLst>
              <a:gd name="adj" fmla="val 1896"/>
            </a:avLst>
          </a:prstGeom>
        </p:spPr>
      </p:pic>
      <p:sp>
        <p:nvSpPr>
          <p:cNvPr id="9" name="description-panel">
            <a:extLst>
              <a:ext uri="{FF2B5EF4-FFF2-40B4-BE49-F238E27FC236}">
                <a16:creationId xmlns:a16="http://schemas.microsoft.com/office/drawing/2014/main" id="{6B30CF9D-D19C-4A55-94BE-759A91E1EAB6}"/>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D1C7F431-55DF-49EC-ACF6-D64BF0B6C9AF}"/>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EE2072AE-76E4-422B-877D-8B9BA1DB3378}"/>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Case Rooms bring tasks, chat, evidence, notes and milestones into one private workspace. Teams can publish a summary later without exposing their underlying private material.</a:t>
            </a:r>
          </a:p>
        </p:txBody>
      </p:sp>
      <p:sp>
        <p:nvSpPr>
          <p:cNvPr id="12" name="Rectangle 11">
            <a:extLst>
              <a:ext uri="{FF2B5EF4-FFF2-40B4-BE49-F238E27FC236}">
                <a16:creationId xmlns:a16="http://schemas.microsoft.com/office/drawing/2014/main" id="{CCD059E1-C3B3-4D03-B7B7-44D901B58B0A}"/>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732E6252-B476-4D3D-AFC5-B1F894D59939}"/>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F70CF3D9-539E-4645-8631-9D134C9EB630}"/>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8873C113-B0EB-48C5-956C-EE2B36F6ACFE}"/>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Private personal or group cases</a:t>
            </a:r>
          </a:p>
        </p:txBody>
      </p:sp>
      <p:sp>
        <p:nvSpPr>
          <p:cNvPr id="16" name="Oval 15">
            <a:extLst>
              <a:ext uri="{FF2B5EF4-FFF2-40B4-BE49-F238E27FC236}">
                <a16:creationId xmlns:a16="http://schemas.microsoft.com/office/drawing/2014/main" id="{1B6BCA4C-EA71-468F-9A10-82564E13B791}"/>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BE76B0A3-81DA-45F8-AF95-55A2942FC56E}"/>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Evidence, tasks and chat stay together</a:t>
            </a:r>
          </a:p>
        </p:txBody>
      </p:sp>
      <p:sp>
        <p:nvSpPr>
          <p:cNvPr id="18" name="Oval 17">
            <a:extLst>
              <a:ext uri="{FF2B5EF4-FFF2-40B4-BE49-F238E27FC236}">
                <a16:creationId xmlns:a16="http://schemas.microsoft.com/office/drawing/2014/main" id="{AF3DC1B6-5262-4361-9518-75CBE664E8CB}"/>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1DB90FF2-0F50-41DD-A353-533B11858D5E}"/>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Public summaries are optional</a:t>
            </a:r>
          </a:p>
        </p:txBody>
      </p:sp>
      <p:sp>
        <p:nvSpPr>
          <p:cNvPr id="20" name="Rectangle 19">
            <a:extLst>
              <a:ext uri="{FF2B5EF4-FFF2-40B4-BE49-F238E27FC236}">
                <a16:creationId xmlns:a16="http://schemas.microsoft.com/office/drawing/2014/main" id="{DA54AE30-4314-498A-AF02-64F2F66D1465}"/>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52CC1C0F-7E5A-4845-8757-E68034E5C26C}"/>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3B419B2A-665C-4166-9086-CEF7514B9333}"/>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928659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F62F299F-1287-4F55-90DE-1800BAA887DD}"/>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A7F6AA55-D89F-48C4-9576-78F58D99AAD3}"/>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14</a:t>
            </a:r>
          </a:p>
        </p:txBody>
      </p:sp>
      <p:sp>
        <p:nvSpPr>
          <p:cNvPr id="4" name="top-rule">
            <a:extLst>
              <a:ext uri="{FF2B5EF4-FFF2-40B4-BE49-F238E27FC236}">
                <a16:creationId xmlns:a16="http://schemas.microsoft.com/office/drawing/2014/main" id="{2BF8DD25-EA46-4CE1-9EE0-B45B4C6FEC51}"/>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A1CA5F70-4896-4ED4-B378-A6378F4F05CA}"/>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My research</a:t>
            </a:r>
          </a:p>
        </p:txBody>
      </p:sp>
      <p:sp>
        <p:nvSpPr>
          <p:cNvPr id="6" name="feature-tagline">
            <a:extLst>
              <a:ext uri="{FF2B5EF4-FFF2-40B4-BE49-F238E27FC236}">
                <a16:creationId xmlns:a16="http://schemas.microsoft.com/office/drawing/2014/main" id="{33553D6C-7DF0-4913-9D89-D4047054C15F}"/>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Saved posts, case files and field reports in one personal workspace.</a:t>
            </a:r>
          </a:p>
        </p:txBody>
      </p:sp>
      <p:sp>
        <p:nvSpPr>
          <p:cNvPr id="7" name="screenshot-frame">
            <a:extLst>
              <a:ext uri="{FF2B5EF4-FFF2-40B4-BE49-F238E27FC236}">
                <a16:creationId xmlns:a16="http://schemas.microsoft.com/office/drawing/2014/main" id="{019CA0E8-47F5-4D23-915B-BBD55DE3C83A}"/>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8678"/>
            <a:ext cx="7658100" cy="3643643"/>
          </a:xfrm>
          <a:prstGeom prst="roundRect">
            <a:avLst>
              <a:gd name="adj" fmla="val 1896"/>
            </a:avLst>
          </a:prstGeom>
        </p:spPr>
      </p:pic>
      <p:sp>
        <p:nvSpPr>
          <p:cNvPr id="9" name="description-panel">
            <a:extLst>
              <a:ext uri="{FF2B5EF4-FFF2-40B4-BE49-F238E27FC236}">
                <a16:creationId xmlns:a16="http://schemas.microsoft.com/office/drawing/2014/main" id="{6E8EA0CC-F3BF-4B65-98A5-F6263CE1BBBA}"/>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DD848239-3A51-4294-97C4-45A0A664B238}"/>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1F71A69B-459D-4F32-B106-A7AE003A038D}"/>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My Research gives members a private overview of their cases, reports and saved posts. Topic follows help tune future discovery, while the transparency report remains easy to reach.</a:t>
            </a:r>
          </a:p>
        </p:txBody>
      </p:sp>
      <p:sp>
        <p:nvSpPr>
          <p:cNvPr id="12" name="Rectangle 11">
            <a:extLst>
              <a:ext uri="{FF2B5EF4-FFF2-40B4-BE49-F238E27FC236}">
                <a16:creationId xmlns:a16="http://schemas.microsoft.com/office/drawing/2014/main" id="{B64F556D-E010-4E13-BFA7-A2318300CE98}"/>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18020FE0-73BA-4E1F-A8A8-7417350B656A}"/>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6D81C769-18C2-4A56-83F7-C44EB6EEDB5B}"/>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BDC1D529-5478-45DF-910B-30F20A7E479C}"/>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One view of personal research material</a:t>
            </a:r>
          </a:p>
        </p:txBody>
      </p:sp>
      <p:sp>
        <p:nvSpPr>
          <p:cNvPr id="16" name="Oval 15">
            <a:extLst>
              <a:ext uri="{FF2B5EF4-FFF2-40B4-BE49-F238E27FC236}">
                <a16:creationId xmlns:a16="http://schemas.microsoft.com/office/drawing/2014/main" id="{728CECD4-07B2-495A-AACD-97EA79DA87A1}"/>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ECD533B6-1DF5-4E18-AC4E-E1823B98900C}"/>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Topic follows improve relevant discovery</a:t>
            </a:r>
          </a:p>
        </p:txBody>
      </p:sp>
      <p:sp>
        <p:nvSpPr>
          <p:cNvPr id="18" name="Oval 17">
            <a:extLst>
              <a:ext uri="{FF2B5EF4-FFF2-40B4-BE49-F238E27FC236}">
                <a16:creationId xmlns:a16="http://schemas.microsoft.com/office/drawing/2014/main" id="{4FEFBE64-00E6-49EF-9713-4A9F186D8FD3}"/>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4D8372B4-68DB-436A-AFC8-C63FA57F7550}"/>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Transparency information stays visible</a:t>
            </a:r>
          </a:p>
        </p:txBody>
      </p:sp>
      <p:sp>
        <p:nvSpPr>
          <p:cNvPr id="20" name="Rectangle 19">
            <a:extLst>
              <a:ext uri="{FF2B5EF4-FFF2-40B4-BE49-F238E27FC236}">
                <a16:creationId xmlns:a16="http://schemas.microsoft.com/office/drawing/2014/main" id="{E89AADC8-1138-49ED-BA45-10F029950959}"/>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A7DD6246-7BF8-4BE0-A54B-513CF7D6C0BE}"/>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0EB7A2D1-8E3E-4F66-A19B-FF2A5CC36F5F}"/>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1985401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F4E5F052-DD74-47C6-9736-DB81A97DF2ED}"/>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3DBB91DC-A2CE-4A15-BEAB-EEF1E479A183}"/>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15</a:t>
            </a:r>
          </a:p>
        </p:txBody>
      </p:sp>
      <p:sp>
        <p:nvSpPr>
          <p:cNvPr id="4" name="top-rule">
            <a:extLst>
              <a:ext uri="{FF2B5EF4-FFF2-40B4-BE49-F238E27FC236}">
                <a16:creationId xmlns:a16="http://schemas.microsoft.com/office/drawing/2014/main" id="{5E428CA2-7DFF-42AA-BEF1-C47AF20453E4}"/>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6B9886C3-95B1-4FE2-9FAD-DD4C732013E5}"/>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Community tools</a:t>
            </a:r>
          </a:p>
        </p:txBody>
      </p:sp>
      <p:sp>
        <p:nvSpPr>
          <p:cNvPr id="6" name="feature-tagline">
            <a:extLst>
              <a:ext uri="{FF2B5EF4-FFF2-40B4-BE49-F238E27FC236}">
                <a16:creationId xmlns:a16="http://schemas.microsoft.com/office/drawing/2014/main" id="{19C9E2E7-1383-4CD4-A767-839694867A84}"/>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A mobile-first collection of utilities for research and participation.</a:t>
            </a:r>
          </a:p>
        </p:txBody>
      </p:sp>
      <p:sp>
        <p:nvSpPr>
          <p:cNvPr id="7" name="screenshot-frame">
            <a:extLst>
              <a:ext uri="{FF2B5EF4-FFF2-40B4-BE49-F238E27FC236}">
                <a16:creationId xmlns:a16="http://schemas.microsoft.com/office/drawing/2014/main" id="{F457364F-9B98-48DC-9064-2F4BEAB5082C}"/>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69566"/>
            <a:ext cx="7658100" cy="3661869"/>
          </a:xfrm>
          <a:prstGeom prst="roundRect">
            <a:avLst>
              <a:gd name="adj" fmla="val 1896"/>
            </a:avLst>
          </a:prstGeom>
        </p:spPr>
      </p:pic>
      <p:sp>
        <p:nvSpPr>
          <p:cNvPr id="9" name="description-panel">
            <a:extLst>
              <a:ext uri="{FF2B5EF4-FFF2-40B4-BE49-F238E27FC236}">
                <a16:creationId xmlns:a16="http://schemas.microsoft.com/office/drawing/2014/main" id="{2ADD7BB8-07A3-4373-B57B-D57599ECD0BB}"/>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07B58871-2C47-47DC-ADB6-A11051FB2555}"/>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466DB420-C284-43AB-AD7C-1FC66B39843E}"/>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Community Tools brings research, alerts, verification, topic follows, case files and monthly challenges together. It shows the practical side of the network beyond posting and commenting.</a:t>
            </a:r>
          </a:p>
        </p:txBody>
      </p:sp>
      <p:sp>
        <p:nvSpPr>
          <p:cNvPr id="12" name="Rectangle 11">
            <a:extLst>
              <a:ext uri="{FF2B5EF4-FFF2-40B4-BE49-F238E27FC236}">
                <a16:creationId xmlns:a16="http://schemas.microsoft.com/office/drawing/2014/main" id="{6CD13533-E335-4DFE-9F3C-C51DB6532DB4}"/>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D2B7910F-EEC5-4094-B841-3E4E4F1E8338}"/>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9DF6688A-225D-4B49-B8B0-DAD0CAEC95C1}"/>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C9E24FB1-41C3-4DED-90A3-4B2069089ABD}"/>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Research tools are grouped by purpose</a:t>
            </a:r>
          </a:p>
        </p:txBody>
      </p:sp>
      <p:sp>
        <p:nvSpPr>
          <p:cNvPr id="16" name="Oval 15">
            <a:extLst>
              <a:ext uri="{FF2B5EF4-FFF2-40B4-BE49-F238E27FC236}">
                <a16:creationId xmlns:a16="http://schemas.microsoft.com/office/drawing/2014/main" id="{2DA1C8CA-BEB2-4EB5-85F2-6D329FAA872E}"/>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72C6006A-B32D-4A30-91DE-E731B2729B0C}"/>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Regional alerts support local discovery</a:t>
            </a:r>
          </a:p>
        </p:txBody>
      </p:sp>
      <p:sp>
        <p:nvSpPr>
          <p:cNvPr id="18" name="Oval 17">
            <a:extLst>
              <a:ext uri="{FF2B5EF4-FFF2-40B4-BE49-F238E27FC236}">
                <a16:creationId xmlns:a16="http://schemas.microsoft.com/office/drawing/2014/main" id="{8A1E4390-EB9E-4DE1-9883-FF812593C08B}"/>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F1E1573F-BA5C-4483-B514-10582C1E60BD}"/>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Challenges connect activity with progress</a:t>
            </a:r>
          </a:p>
        </p:txBody>
      </p:sp>
      <p:sp>
        <p:nvSpPr>
          <p:cNvPr id="20" name="Rectangle 19">
            <a:extLst>
              <a:ext uri="{FF2B5EF4-FFF2-40B4-BE49-F238E27FC236}">
                <a16:creationId xmlns:a16="http://schemas.microsoft.com/office/drawing/2014/main" id="{DBC4BDD2-17A3-4048-BD0B-80DE812256D4}"/>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36A832CC-A26C-4EE2-9028-AEDFD01A0F43}"/>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3EA18E0D-F061-471C-96F7-7D16D58DA21B}"/>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101947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BCD39F9D-AC34-4FC0-A4F3-7580F9FF1D4E}"/>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COMMUNITY</a:t>
            </a:r>
          </a:p>
        </p:txBody>
      </p:sp>
      <p:sp>
        <p:nvSpPr>
          <p:cNvPr id="3" name="slide-number">
            <a:extLst>
              <a:ext uri="{FF2B5EF4-FFF2-40B4-BE49-F238E27FC236}">
                <a16:creationId xmlns:a16="http://schemas.microsoft.com/office/drawing/2014/main" id="{9CA13854-F685-48DB-BC58-F53C11DA1C27}"/>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16</a:t>
            </a:r>
          </a:p>
        </p:txBody>
      </p:sp>
      <p:sp>
        <p:nvSpPr>
          <p:cNvPr id="4" name="top-rule">
            <a:extLst>
              <a:ext uri="{FF2B5EF4-FFF2-40B4-BE49-F238E27FC236}">
                <a16:creationId xmlns:a16="http://schemas.microsoft.com/office/drawing/2014/main" id="{586F197B-1F25-45A1-A7EB-750C37106232}"/>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4E5C60C3-6ACD-46A0-B3FD-0A9A6D0E3741}"/>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News Feed</a:t>
            </a:r>
          </a:p>
        </p:txBody>
      </p:sp>
      <p:sp>
        <p:nvSpPr>
          <p:cNvPr id="6" name="feature-tagline">
            <a:extLst>
              <a:ext uri="{FF2B5EF4-FFF2-40B4-BE49-F238E27FC236}">
                <a16:creationId xmlns:a16="http://schemas.microsoft.com/office/drawing/2014/main" id="{F96D6D90-1F19-4189-B360-A170BF9AE361}"/>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The main social space for experiences, evidence, discussion and discovery.</a:t>
            </a:r>
          </a:p>
        </p:txBody>
      </p:sp>
      <p:sp>
        <p:nvSpPr>
          <p:cNvPr id="7" name="screenshot-frame">
            <a:extLst>
              <a:ext uri="{FF2B5EF4-FFF2-40B4-BE49-F238E27FC236}">
                <a16:creationId xmlns:a16="http://schemas.microsoft.com/office/drawing/2014/main" id="{0D897035-C600-45C8-A6E8-FC3E749A7DA9}"/>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7267"/>
            <a:ext cx="7658100" cy="3626465"/>
          </a:xfrm>
          <a:prstGeom prst="roundRect">
            <a:avLst>
              <a:gd name="adj" fmla="val 1896"/>
            </a:avLst>
          </a:prstGeom>
        </p:spPr>
      </p:pic>
      <p:sp>
        <p:nvSpPr>
          <p:cNvPr id="9" name="description-panel">
            <a:extLst>
              <a:ext uri="{FF2B5EF4-FFF2-40B4-BE49-F238E27FC236}">
                <a16:creationId xmlns:a16="http://schemas.microsoft.com/office/drawing/2014/main" id="{44D5E977-93BE-4143-BB74-5E9C174D92AF}"/>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6156BE1F-D588-4067-97E7-1A7D479FF717}"/>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59696FEF-B890-481C-A063-FE5D18831F97}"/>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Members can create posts and stories, respond through comments and reactions, and share useful material. Friend suggestions, groups and birthdays make the feed feel connected to real people.</a:t>
            </a:r>
          </a:p>
        </p:txBody>
      </p:sp>
      <p:sp>
        <p:nvSpPr>
          <p:cNvPr id="12" name="Rectangle 11">
            <a:extLst>
              <a:ext uri="{FF2B5EF4-FFF2-40B4-BE49-F238E27FC236}">
                <a16:creationId xmlns:a16="http://schemas.microsoft.com/office/drawing/2014/main" id="{502629FB-D07B-4892-9248-A12E534356CB}"/>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A321C412-E72D-4C09-9447-39ABEEEAA470}"/>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73FE6E55-6211-45C6-9B6A-2B095D472EAC}"/>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7BC854C8-EC22-4F4A-8126-772A1AE27EBD}"/>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Posts, stories and media in one feed</a:t>
            </a:r>
          </a:p>
        </p:txBody>
      </p:sp>
      <p:sp>
        <p:nvSpPr>
          <p:cNvPr id="16" name="Oval 15">
            <a:extLst>
              <a:ext uri="{FF2B5EF4-FFF2-40B4-BE49-F238E27FC236}">
                <a16:creationId xmlns:a16="http://schemas.microsoft.com/office/drawing/2014/main" id="{13A6287F-BF7F-4DE5-A228-F509D9E2DECE}"/>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574BA57F-F2D1-4EA3-952B-ADDDEFA0CE4B}"/>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Comments, reactions and sharing</a:t>
            </a:r>
          </a:p>
        </p:txBody>
      </p:sp>
      <p:sp>
        <p:nvSpPr>
          <p:cNvPr id="18" name="Oval 17">
            <a:extLst>
              <a:ext uri="{FF2B5EF4-FFF2-40B4-BE49-F238E27FC236}">
                <a16:creationId xmlns:a16="http://schemas.microsoft.com/office/drawing/2014/main" id="{2FD44C4F-2706-436B-A1FD-C63B3654DB8F}"/>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7609821F-037B-42BD-BFE6-5B327B1D02A3}"/>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Groups and people discovery alongside content</a:t>
            </a:r>
          </a:p>
        </p:txBody>
      </p:sp>
      <p:sp>
        <p:nvSpPr>
          <p:cNvPr id="20" name="Rectangle 19">
            <a:extLst>
              <a:ext uri="{FF2B5EF4-FFF2-40B4-BE49-F238E27FC236}">
                <a16:creationId xmlns:a16="http://schemas.microsoft.com/office/drawing/2014/main" id="{D5A0C79C-3FC0-473E-99DE-8B62405F06D3}"/>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69A13E76-B20D-4715-86F6-978188BB6BD5}"/>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8A11A6B9-90CE-44A5-9636-45E5AC98095B}"/>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COMMUNITY  •  EXPLORE  •  INVESTIGATE  •  BELIEVE</a:t>
            </a:r>
          </a:p>
        </p:txBody>
      </p:sp>
    </p:spTree>
    <p:extLst>
      <p:ext uri="{BB962C8B-B14F-4D97-AF65-F5344CB8AC3E}">
        <p14:creationId xmlns:p14="http://schemas.microsoft.com/office/powerpoint/2010/main" val="134264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33A9E185-7189-4AE1-8EBD-D1FCC252C154}"/>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COMMUNITY</a:t>
            </a:r>
          </a:p>
        </p:txBody>
      </p:sp>
      <p:sp>
        <p:nvSpPr>
          <p:cNvPr id="3" name="slide-number">
            <a:extLst>
              <a:ext uri="{FF2B5EF4-FFF2-40B4-BE49-F238E27FC236}">
                <a16:creationId xmlns:a16="http://schemas.microsoft.com/office/drawing/2014/main" id="{7DF1DFA5-1D8D-41F2-87D3-D2D77BBBAFC1}"/>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17</a:t>
            </a:r>
          </a:p>
        </p:txBody>
      </p:sp>
      <p:sp>
        <p:nvSpPr>
          <p:cNvPr id="4" name="top-rule">
            <a:extLst>
              <a:ext uri="{FF2B5EF4-FFF2-40B4-BE49-F238E27FC236}">
                <a16:creationId xmlns:a16="http://schemas.microsoft.com/office/drawing/2014/main" id="{A046206F-7B22-4BB8-B0FE-B9908F6E80BF}"/>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7B8BEEA4-52BC-4BE9-9492-43A95EA9727F}"/>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Friends Hub</a:t>
            </a:r>
          </a:p>
        </p:txBody>
      </p:sp>
      <p:sp>
        <p:nvSpPr>
          <p:cNvPr id="6" name="feature-tagline">
            <a:extLst>
              <a:ext uri="{FF2B5EF4-FFF2-40B4-BE49-F238E27FC236}">
                <a16:creationId xmlns:a16="http://schemas.microsoft.com/office/drawing/2014/main" id="{780ACA72-3DA0-4E1C-9323-E82FD28F5F91}"/>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Manage requests, suggestions, lists and birthdays without cluttering the feed.</a:t>
            </a:r>
          </a:p>
        </p:txBody>
      </p:sp>
      <p:sp>
        <p:nvSpPr>
          <p:cNvPr id="7" name="screenshot-frame">
            <a:extLst>
              <a:ext uri="{FF2B5EF4-FFF2-40B4-BE49-F238E27FC236}">
                <a16:creationId xmlns:a16="http://schemas.microsoft.com/office/drawing/2014/main" id="{C1DA2B13-66E7-4347-A3D8-5914E8A155A3}"/>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97050"/>
            <a:ext cx="7658100" cy="3606900"/>
          </a:xfrm>
          <a:prstGeom prst="roundRect">
            <a:avLst>
              <a:gd name="adj" fmla="val 1896"/>
            </a:avLst>
          </a:prstGeom>
        </p:spPr>
      </p:pic>
      <p:sp>
        <p:nvSpPr>
          <p:cNvPr id="9" name="description-panel">
            <a:extLst>
              <a:ext uri="{FF2B5EF4-FFF2-40B4-BE49-F238E27FC236}">
                <a16:creationId xmlns:a16="http://schemas.microsoft.com/office/drawing/2014/main" id="{8D70388E-019D-4B97-9D13-252462CEDF02}"/>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9F8B656F-8849-4226-87B7-33D1674A0F62}"/>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19BB2D88-F950-4DE1-9461-8846B02067C7}"/>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Friends Hub separates relationship management from content browsing. Members can review requests, discover shared connections and organise people into custom lists.</a:t>
            </a:r>
          </a:p>
        </p:txBody>
      </p:sp>
      <p:sp>
        <p:nvSpPr>
          <p:cNvPr id="12" name="Rectangle 11">
            <a:extLst>
              <a:ext uri="{FF2B5EF4-FFF2-40B4-BE49-F238E27FC236}">
                <a16:creationId xmlns:a16="http://schemas.microsoft.com/office/drawing/2014/main" id="{FFA20814-1BC4-47F1-B909-AB3369617845}"/>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10283329-475F-4548-8965-12CA94F1AA68}"/>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85B7B150-D707-43D9-9CE1-596E413F4885}"/>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A4CC41D2-9CAB-42A1-9307-9EC9D72BCE7B}"/>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Requests and suggestions in one place</a:t>
            </a:r>
          </a:p>
        </p:txBody>
      </p:sp>
      <p:sp>
        <p:nvSpPr>
          <p:cNvPr id="16" name="Oval 15">
            <a:extLst>
              <a:ext uri="{FF2B5EF4-FFF2-40B4-BE49-F238E27FC236}">
                <a16:creationId xmlns:a16="http://schemas.microsoft.com/office/drawing/2014/main" id="{D88F820F-9DD8-44F9-8BC6-350816997373}"/>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50FCFD59-6CD4-4D03-A19F-AFD1418358B4}"/>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Shared groups improve recommendations</a:t>
            </a:r>
          </a:p>
        </p:txBody>
      </p:sp>
      <p:sp>
        <p:nvSpPr>
          <p:cNvPr id="18" name="Oval 17">
            <a:extLst>
              <a:ext uri="{FF2B5EF4-FFF2-40B4-BE49-F238E27FC236}">
                <a16:creationId xmlns:a16="http://schemas.microsoft.com/office/drawing/2014/main" id="{4ACC6E3D-0986-44C2-9C70-9A9344667B2C}"/>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EA5B03B4-CFB0-4B38-A5E4-9FC8CB49E7A3}"/>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Custom lists support a manageable network</a:t>
            </a:r>
          </a:p>
        </p:txBody>
      </p:sp>
      <p:sp>
        <p:nvSpPr>
          <p:cNvPr id="20" name="Rectangle 19">
            <a:extLst>
              <a:ext uri="{FF2B5EF4-FFF2-40B4-BE49-F238E27FC236}">
                <a16:creationId xmlns:a16="http://schemas.microsoft.com/office/drawing/2014/main" id="{E1C3148F-D203-475C-B604-C4EB7C15182D}"/>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2F7A3466-3ABA-48B5-A44A-35E6ADDCBE74}"/>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DC6260F1-9D97-470A-9104-C58FD62221CF}"/>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COMMUNITY  •  EXPLORE  •  INVESTIGATE  •  BELIEVE</a:t>
            </a:r>
          </a:p>
        </p:txBody>
      </p:sp>
    </p:spTree>
    <p:extLst>
      <p:ext uri="{BB962C8B-B14F-4D97-AF65-F5344CB8AC3E}">
        <p14:creationId xmlns:p14="http://schemas.microsoft.com/office/powerpoint/2010/main" val="386975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E18E084F-0F8E-4739-9204-14696FD46EE2}"/>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COMMUNITY</a:t>
            </a:r>
          </a:p>
        </p:txBody>
      </p:sp>
      <p:sp>
        <p:nvSpPr>
          <p:cNvPr id="3" name="slide-number">
            <a:extLst>
              <a:ext uri="{FF2B5EF4-FFF2-40B4-BE49-F238E27FC236}">
                <a16:creationId xmlns:a16="http://schemas.microsoft.com/office/drawing/2014/main" id="{88B6812C-E5D5-45B0-8CCC-C60F15DDF48D}"/>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18</a:t>
            </a:r>
          </a:p>
        </p:txBody>
      </p:sp>
      <p:sp>
        <p:nvSpPr>
          <p:cNvPr id="4" name="top-rule">
            <a:extLst>
              <a:ext uri="{FF2B5EF4-FFF2-40B4-BE49-F238E27FC236}">
                <a16:creationId xmlns:a16="http://schemas.microsoft.com/office/drawing/2014/main" id="{CB55B8CA-B11D-4196-A2F8-60C53F8B93C7}"/>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ED6233E8-7BAB-4F34-89C8-DC10C32E710D}"/>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Groups</a:t>
            </a:r>
          </a:p>
        </p:txBody>
      </p:sp>
      <p:sp>
        <p:nvSpPr>
          <p:cNvPr id="6" name="feature-tagline">
            <a:extLst>
              <a:ext uri="{FF2B5EF4-FFF2-40B4-BE49-F238E27FC236}">
                <a16:creationId xmlns:a16="http://schemas.microsoft.com/office/drawing/2014/main" id="{7C507F1F-BBC3-412E-811A-6A5B4BF2ED73}"/>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Public and private spaces for shared interests, teams and local activity.</a:t>
            </a:r>
          </a:p>
        </p:txBody>
      </p:sp>
      <p:sp>
        <p:nvSpPr>
          <p:cNvPr id="7" name="screenshot-frame">
            <a:extLst>
              <a:ext uri="{FF2B5EF4-FFF2-40B4-BE49-F238E27FC236}">
                <a16:creationId xmlns:a16="http://schemas.microsoft.com/office/drawing/2014/main" id="{C12DEC09-B796-407E-9D14-04DF755F8833}"/>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0495"/>
            <a:ext cx="7658100" cy="3640011"/>
          </a:xfrm>
          <a:prstGeom prst="roundRect">
            <a:avLst>
              <a:gd name="adj" fmla="val 1896"/>
            </a:avLst>
          </a:prstGeom>
        </p:spPr>
      </p:pic>
      <p:sp>
        <p:nvSpPr>
          <p:cNvPr id="9" name="description-panel">
            <a:extLst>
              <a:ext uri="{FF2B5EF4-FFF2-40B4-BE49-F238E27FC236}">
                <a16:creationId xmlns:a16="http://schemas.microsoft.com/office/drawing/2014/main" id="{C13FC708-1B96-4A98-B653-6592B9ECF925}"/>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A70F6DCB-C52E-49D5-AD5C-A7F2BDDF1373}"/>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04F05743-A2CC-4681-9AC9-C3958CABC51C}"/>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Members can search, create and join topic groups with clear visibility settings. Groups can support discussion online and become the base for real-world collaboration.</a:t>
            </a:r>
          </a:p>
        </p:txBody>
      </p:sp>
      <p:sp>
        <p:nvSpPr>
          <p:cNvPr id="12" name="Rectangle 11">
            <a:extLst>
              <a:ext uri="{FF2B5EF4-FFF2-40B4-BE49-F238E27FC236}">
                <a16:creationId xmlns:a16="http://schemas.microsoft.com/office/drawing/2014/main" id="{3781753D-AA71-427F-8A73-47697F3C7F0A}"/>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3850C895-1C15-4CC1-812A-5F877B9D087A}"/>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A63F41F8-B73E-4EB6-BA9A-487EA854B313}"/>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45BC2280-5837-4872-A3E1-20CFFC1F7CDC}"/>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Public and private visibility options</a:t>
            </a:r>
          </a:p>
        </p:txBody>
      </p:sp>
      <p:sp>
        <p:nvSpPr>
          <p:cNvPr id="16" name="Oval 15">
            <a:extLst>
              <a:ext uri="{FF2B5EF4-FFF2-40B4-BE49-F238E27FC236}">
                <a16:creationId xmlns:a16="http://schemas.microsoft.com/office/drawing/2014/main" id="{BFC7AEA7-8398-4D3F-B44A-DE9E1A7E5522}"/>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D9ED1602-AAD3-4B9A-8FAD-4B5F1A973475}"/>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Topic and regional communities</a:t>
            </a:r>
          </a:p>
        </p:txBody>
      </p:sp>
      <p:sp>
        <p:nvSpPr>
          <p:cNvPr id="18" name="Oval 17">
            <a:extLst>
              <a:ext uri="{FF2B5EF4-FFF2-40B4-BE49-F238E27FC236}">
                <a16:creationId xmlns:a16="http://schemas.microsoft.com/office/drawing/2014/main" id="{55112BD0-B19D-4426-9E75-D0577BD2617E}"/>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F0FECDA9-D362-416F-BEF2-A9E5D82A7A45}"/>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Designed to support online and offline activity</a:t>
            </a:r>
          </a:p>
        </p:txBody>
      </p:sp>
      <p:sp>
        <p:nvSpPr>
          <p:cNvPr id="20" name="Rectangle 19">
            <a:extLst>
              <a:ext uri="{FF2B5EF4-FFF2-40B4-BE49-F238E27FC236}">
                <a16:creationId xmlns:a16="http://schemas.microsoft.com/office/drawing/2014/main" id="{6CD4A64B-BF1D-49CE-9FDF-8005D190725D}"/>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1031BE91-C689-46FD-BBAB-EF54EDF2D517}"/>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8CC2FA14-7F82-466D-BE81-7AA4BE6AADD7}"/>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COMMUNITY  •  EXPLORE  •  INVESTIGATE  •  BELIEVE</a:t>
            </a:r>
          </a:p>
        </p:txBody>
      </p:sp>
    </p:spTree>
    <p:extLst>
      <p:ext uri="{BB962C8B-B14F-4D97-AF65-F5344CB8AC3E}">
        <p14:creationId xmlns:p14="http://schemas.microsoft.com/office/powerpoint/2010/main" val="1823718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7866B72D-566F-47D6-B300-3C9AFCB9343D}"/>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COMMUNITY</a:t>
            </a:r>
          </a:p>
        </p:txBody>
      </p:sp>
      <p:sp>
        <p:nvSpPr>
          <p:cNvPr id="3" name="slide-number">
            <a:extLst>
              <a:ext uri="{FF2B5EF4-FFF2-40B4-BE49-F238E27FC236}">
                <a16:creationId xmlns:a16="http://schemas.microsoft.com/office/drawing/2014/main" id="{076A7626-27C0-4B76-A19A-7A9300F204B8}"/>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19</a:t>
            </a:r>
          </a:p>
        </p:txBody>
      </p:sp>
      <p:sp>
        <p:nvSpPr>
          <p:cNvPr id="4" name="top-rule">
            <a:extLst>
              <a:ext uri="{FF2B5EF4-FFF2-40B4-BE49-F238E27FC236}">
                <a16:creationId xmlns:a16="http://schemas.microsoft.com/office/drawing/2014/main" id="{BE954E48-868A-4A3E-9571-C7C1B8171EF9}"/>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8FBB57FB-7B48-4E2A-B9D5-9CE74B636C94}"/>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Messages and coordination</a:t>
            </a:r>
          </a:p>
        </p:txBody>
      </p:sp>
      <p:sp>
        <p:nvSpPr>
          <p:cNvPr id="6" name="feature-tagline">
            <a:extLst>
              <a:ext uri="{FF2B5EF4-FFF2-40B4-BE49-F238E27FC236}">
                <a16:creationId xmlns:a16="http://schemas.microsoft.com/office/drawing/2014/main" id="{64F72E2B-B054-462C-B42D-FA5EEDCA5B0C}"/>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Private conversation and practical planning share the same workspace.</a:t>
            </a:r>
          </a:p>
        </p:txBody>
      </p:sp>
      <p:sp>
        <p:nvSpPr>
          <p:cNvPr id="7" name="screenshot-frame">
            <a:extLst>
              <a:ext uri="{FF2B5EF4-FFF2-40B4-BE49-F238E27FC236}">
                <a16:creationId xmlns:a16="http://schemas.microsoft.com/office/drawing/2014/main" id="{3E435506-3170-472E-B422-0324F6006883}"/>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2815"/>
            <a:ext cx="7658100" cy="3655369"/>
          </a:xfrm>
          <a:prstGeom prst="roundRect">
            <a:avLst>
              <a:gd name="adj" fmla="val 1896"/>
            </a:avLst>
          </a:prstGeom>
        </p:spPr>
      </p:pic>
      <p:sp>
        <p:nvSpPr>
          <p:cNvPr id="9" name="description-panel">
            <a:extLst>
              <a:ext uri="{FF2B5EF4-FFF2-40B4-BE49-F238E27FC236}">
                <a16:creationId xmlns:a16="http://schemas.microsoft.com/office/drawing/2014/main" id="{E390C55E-CE96-40E1-B335-A98284656D2A}"/>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8CB83EC0-84D9-455D-978B-56D2CEA31C3A}"/>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36CAA8DA-2B6E-4C95-9DEC-9A5CFE8DAAC3}"/>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9011"/>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Mailbox organises conversations across people, groups and Pages. A coordination calendar helps members turn conversations into meetups, events and investigation plans.</a:t>
            </a:r>
          </a:p>
        </p:txBody>
      </p:sp>
      <p:sp>
        <p:nvSpPr>
          <p:cNvPr id="12" name="Rectangle 11">
            <a:extLst>
              <a:ext uri="{FF2B5EF4-FFF2-40B4-BE49-F238E27FC236}">
                <a16:creationId xmlns:a16="http://schemas.microsoft.com/office/drawing/2014/main" id="{49A58AE2-3744-4A2B-9157-DD4FC8A04EA7}"/>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36968A8A-02F3-442A-AC6B-6DEC5662E30B}"/>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B5049BCA-40D3-4D0A-9DED-114411EF7C47}"/>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05EF3366-5705-4F01-8812-049A9D320C16}"/>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Organised inbox with useful filters</a:t>
            </a:r>
          </a:p>
        </p:txBody>
      </p:sp>
      <p:sp>
        <p:nvSpPr>
          <p:cNvPr id="16" name="Oval 15">
            <a:extLst>
              <a:ext uri="{FF2B5EF4-FFF2-40B4-BE49-F238E27FC236}">
                <a16:creationId xmlns:a16="http://schemas.microsoft.com/office/drawing/2014/main" id="{3B10F6FF-6A3A-4A8A-852F-742FBCDFC522}"/>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BD687932-4C47-464D-B0D2-A1CFC062ACA8}"/>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People, groups and Pages can be separated</a:t>
            </a:r>
          </a:p>
        </p:txBody>
      </p:sp>
      <p:sp>
        <p:nvSpPr>
          <p:cNvPr id="18" name="Oval 17">
            <a:extLst>
              <a:ext uri="{FF2B5EF4-FFF2-40B4-BE49-F238E27FC236}">
                <a16:creationId xmlns:a16="http://schemas.microsoft.com/office/drawing/2014/main" id="{1C57CF7E-D5D5-476B-B87E-8943E61DA8B9}"/>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BA19D2CF-7B61-4F79-ACFF-9427A1DC6FAC}"/>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Calendar links chat with real plans</a:t>
            </a:r>
          </a:p>
        </p:txBody>
      </p:sp>
      <p:sp>
        <p:nvSpPr>
          <p:cNvPr id="20" name="Rectangle 19">
            <a:extLst>
              <a:ext uri="{FF2B5EF4-FFF2-40B4-BE49-F238E27FC236}">
                <a16:creationId xmlns:a16="http://schemas.microsoft.com/office/drawing/2014/main" id="{5EA58AC6-B5F7-44FB-B73E-40B7B8ADF2BA}"/>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5C0FDF4F-BC97-46E0-8FC3-6FACC283DE3C}"/>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4B5D4399-64F4-4CB5-9857-AC4069A2CAD4}"/>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COMMUNITY  •  EXPLORE  •  INVESTIGATE  •  BELIEVE</a:t>
            </a:r>
          </a:p>
        </p:txBody>
      </p:sp>
    </p:spTree>
    <p:extLst>
      <p:ext uri="{BB962C8B-B14F-4D97-AF65-F5344CB8AC3E}">
        <p14:creationId xmlns:p14="http://schemas.microsoft.com/office/powerpoint/2010/main" val="78675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50608"/>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rcRect t="7813" b="781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A2C4BD0E-A653-4036-941C-0DA11F797546}"/>
              </a:ext>
            </a:extLst>
          </p:cNvPr>
          <p:cNvSpPr>
            <a:spLocks noGrp="1"/>
          </p:cNvSpPr>
          <p:nvPr/>
        </p:nvSpPr>
        <p:spPr>
          <a:xfrm>
            <a:off x="0" y="0"/>
            <a:ext cx="12192000" cy="6858000"/>
          </a:xfrm>
          <a:prstGeom prst="rect">
            <a:avLst/>
          </a:prstGeom>
          <a:gradFill>
            <a:gsLst>
              <a:gs pos="0">
                <a:srgbClr val="050608">
                  <a:alpha val="97000"/>
                </a:srgbClr>
              </a:gs>
              <a:gs pos="60000">
                <a:srgbClr val="050608">
                  <a:alpha val="78000"/>
                </a:srgbClr>
              </a:gs>
              <a:gs pos="100000">
                <a:srgbClr val="050608">
                  <a:alpha val="94000"/>
                </a:srgbClr>
              </a:gs>
            </a:gsLst>
            <a:lin ang="5400000"/>
          </a:gradFill>
          <a:ln w="0">
            <a:noFill/>
            <a:prstDash val="solid"/>
          </a:ln>
        </p:spPr>
        <p:txBody>
          <a:bodyPr/>
          <a:lstStyle/>
          <a:p>
            <a:endParaRPr lang="en-GB"/>
          </a:p>
        </p:txBody>
      </p:sp>
      <p:pic>
        <p:nvPicPr>
          <p:cNvPr id="28" name="Picture 27"/>
          <p:cNvPicPr>
            <a:picLocks noChangeAspect="1"/>
          </p:cNvPicPr>
          <p:nvPr/>
        </p:nvPicPr>
        <p:blipFill>
          <a:blip r:embed="rId4"/>
          <a:stretch/>
        </p:blipFill>
        <p:spPr>
          <a:xfrm>
            <a:off x="740608" y="209550"/>
            <a:ext cx="1433434" cy="514350"/>
          </a:xfrm>
          <a:prstGeom prst="rect">
            <a:avLst/>
          </a:prstGeom>
        </p:spPr>
      </p:pic>
      <p:sp>
        <p:nvSpPr>
          <p:cNvPr id="4" name="section-label">
            <a:extLst>
              <a:ext uri="{FF2B5EF4-FFF2-40B4-BE49-F238E27FC236}">
                <a16:creationId xmlns:a16="http://schemas.microsoft.com/office/drawing/2014/main" id="{312BC57E-9B63-4AFE-B86C-2805E7560F52}"/>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WHAT PARANORMAL COUNTRY IS</a:t>
            </a:r>
          </a:p>
        </p:txBody>
      </p:sp>
      <p:sp>
        <p:nvSpPr>
          <p:cNvPr id="5" name="slide-number">
            <a:extLst>
              <a:ext uri="{FF2B5EF4-FFF2-40B4-BE49-F238E27FC236}">
                <a16:creationId xmlns:a16="http://schemas.microsoft.com/office/drawing/2014/main" id="{EF5B0CDB-D48D-4244-BA3B-F74F59867636}"/>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02</a:t>
            </a:r>
          </a:p>
        </p:txBody>
      </p:sp>
      <p:sp>
        <p:nvSpPr>
          <p:cNvPr id="6" name="top-rule">
            <a:extLst>
              <a:ext uri="{FF2B5EF4-FFF2-40B4-BE49-F238E27FC236}">
                <a16:creationId xmlns:a16="http://schemas.microsoft.com/office/drawing/2014/main" id="{2AF54ED4-2A6D-4CFC-8CB0-52CEC3FF73DF}"/>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7" name="Rectangle 6">
            <a:extLst>
              <a:ext uri="{FF2B5EF4-FFF2-40B4-BE49-F238E27FC236}">
                <a16:creationId xmlns:a16="http://schemas.microsoft.com/office/drawing/2014/main" id="{5C7064AA-FA7C-47B2-B2CD-AA97748DEBF5}"/>
              </a:ext>
            </a:extLst>
          </p:cNvPr>
          <p:cNvSpPr>
            <a:spLocks noGrp="1"/>
          </p:cNvSpPr>
          <p:nvPr/>
        </p:nvSpPr>
        <p:spPr>
          <a:xfrm>
            <a:off x="609600" y="1066800"/>
            <a:ext cx="10287000" cy="628650"/>
          </a:xfrm>
          <a:prstGeom prst="rect">
            <a:avLst/>
          </a:prstGeom>
          <a:noFill/>
          <a:ln w="0">
            <a:noFill/>
            <a:prstDash val="solid"/>
          </a:ln>
        </p:spPr>
        <p:txBody>
          <a:bodyPr lIns="0" tIns="0" rIns="0" bIns="0" anchor="t">
            <a:normAutofit/>
          </a:bodyPr>
          <a:lstStyle/>
          <a:p>
            <a:pPr algn="l">
              <a:defRPr sz="3600" b="1">
                <a:solidFill>
                  <a:srgbClr val="F4F2EE"/>
                </a:solidFill>
                <a:latin typeface="DejaVu Serif"/>
                <a:ea typeface="DejaVu Serif"/>
                <a:cs typeface="DejaVu Serif"/>
              </a:defRPr>
            </a:pPr>
            <a:r>
              <a:rPr sz="3600" b="1">
                <a:solidFill>
                  <a:srgbClr val="F4F2EE"/>
                </a:solidFill>
                <a:latin typeface="DejaVu Serif"/>
                <a:ea typeface="DejaVu Serif"/>
                <a:cs typeface="DejaVu Serif"/>
              </a:rPr>
              <a:t>A serious community without the chaos</a:t>
            </a:r>
          </a:p>
        </p:txBody>
      </p:sp>
      <p:sp>
        <p:nvSpPr>
          <p:cNvPr id="8" name="Rectangle 7">
            <a:extLst>
              <a:ext uri="{FF2B5EF4-FFF2-40B4-BE49-F238E27FC236}">
                <a16:creationId xmlns:a16="http://schemas.microsoft.com/office/drawing/2014/main" id="{75465149-FCC7-4AFC-AD92-2AD5C1C572E0}"/>
              </a:ext>
            </a:extLst>
          </p:cNvPr>
          <p:cNvSpPr>
            <a:spLocks noGrp="1"/>
          </p:cNvSpPr>
          <p:nvPr/>
        </p:nvSpPr>
        <p:spPr>
          <a:xfrm>
            <a:off x="638175" y="1771650"/>
            <a:ext cx="8096250" cy="381000"/>
          </a:xfrm>
          <a:prstGeom prst="rect">
            <a:avLst/>
          </a:prstGeom>
          <a:noFill/>
          <a:ln w="0">
            <a:noFill/>
            <a:prstDash val="solid"/>
          </a:ln>
        </p:spPr>
        <p:txBody>
          <a:bodyPr lIns="0" tIns="0" rIns="0" bIns="0" anchor="t">
            <a:normAutofit/>
          </a:bodyPr>
          <a:lstStyle/>
          <a:p>
            <a:pPr algn="l">
              <a:defRPr sz="1425" b="0">
                <a:solidFill>
                  <a:srgbClr val="B7BDC5"/>
                </a:solidFill>
                <a:latin typeface="DejaVu Sans"/>
                <a:ea typeface="DejaVu Sans"/>
                <a:cs typeface="DejaVu Sans"/>
              </a:defRPr>
            </a:pPr>
            <a:r>
              <a:rPr sz="1425" b="0">
                <a:solidFill>
                  <a:srgbClr val="B7BDC5"/>
                </a:solidFill>
                <a:latin typeface="DejaVu Sans"/>
                <a:ea typeface="DejaVu Sans"/>
                <a:cs typeface="DejaVu Sans"/>
              </a:rPr>
              <a:t>A focused home for exploring the unexplained without ridicule, clickbait or exploitation.</a:t>
            </a:r>
          </a:p>
        </p:txBody>
      </p:sp>
      <p:sp>
        <p:nvSpPr>
          <p:cNvPr id="9" name="Rectangle 8">
            <a:extLst>
              <a:ext uri="{FF2B5EF4-FFF2-40B4-BE49-F238E27FC236}">
                <a16:creationId xmlns:a16="http://schemas.microsoft.com/office/drawing/2014/main" id="{8945A2DD-893E-4279-A045-EBB454E20D1D}"/>
              </a:ext>
            </a:extLst>
          </p:cNvPr>
          <p:cNvSpPr>
            <a:spLocks noGrp="1"/>
          </p:cNvSpPr>
          <p:nvPr/>
        </p:nvSpPr>
        <p:spPr>
          <a:xfrm>
            <a:off x="723900" y="2676525"/>
            <a:ext cx="38100" cy="495300"/>
          </a:xfrm>
          <a:prstGeom prst="rect">
            <a:avLst/>
          </a:prstGeom>
          <a:solidFill>
            <a:srgbClr val="FF3A45"/>
          </a:solidFill>
          <a:ln w="0">
            <a:noFill/>
            <a:prstDash val="solid"/>
          </a:ln>
        </p:spPr>
        <p:txBody>
          <a:bodyPr/>
          <a:lstStyle/>
          <a:p>
            <a:endParaRPr lang="en-GB"/>
          </a:p>
        </p:txBody>
      </p:sp>
      <p:sp>
        <p:nvSpPr>
          <p:cNvPr id="10" name="Rectangle 9">
            <a:extLst>
              <a:ext uri="{FF2B5EF4-FFF2-40B4-BE49-F238E27FC236}">
                <a16:creationId xmlns:a16="http://schemas.microsoft.com/office/drawing/2014/main" id="{6C5A22B2-6CDC-4699-83CB-A143F264C55B}"/>
              </a:ext>
            </a:extLst>
          </p:cNvPr>
          <p:cNvSpPr>
            <a:spLocks noGrp="1"/>
          </p:cNvSpPr>
          <p:nvPr/>
        </p:nvSpPr>
        <p:spPr>
          <a:xfrm>
            <a:off x="952500" y="2628900"/>
            <a:ext cx="2095500" cy="238125"/>
          </a:xfrm>
          <a:prstGeom prst="rect">
            <a:avLst/>
          </a:prstGeom>
          <a:noFill/>
          <a:ln w="0">
            <a:noFill/>
            <a:prstDash val="solid"/>
          </a:ln>
        </p:spPr>
        <p:txBody>
          <a:bodyPr lIns="0" tIns="0" rIns="0" bIns="0" anchor="t">
            <a:normAutofit/>
          </a:bodyPr>
          <a:lstStyle/>
          <a:p>
            <a:pPr algn="l">
              <a:defRPr sz="1200" b="1">
                <a:solidFill>
                  <a:srgbClr val="F4F2EE"/>
                </a:solidFill>
                <a:latin typeface="DejaVu Sans"/>
                <a:ea typeface="DejaVu Sans"/>
                <a:cs typeface="DejaVu Sans"/>
              </a:defRPr>
            </a:pPr>
            <a:r>
              <a:rPr sz="1200" b="1">
                <a:solidFill>
                  <a:srgbClr val="F4F2EE"/>
                </a:solidFill>
                <a:latin typeface="DejaVu Sans"/>
                <a:ea typeface="DejaVu Sans"/>
                <a:cs typeface="DejaVu Sans"/>
              </a:rPr>
              <a:t>EXPERIENCERS</a:t>
            </a:r>
          </a:p>
        </p:txBody>
      </p:sp>
      <p:sp>
        <p:nvSpPr>
          <p:cNvPr id="11" name="Rectangle 10">
            <a:extLst>
              <a:ext uri="{FF2B5EF4-FFF2-40B4-BE49-F238E27FC236}">
                <a16:creationId xmlns:a16="http://schemas.microsoft.com/office/drawing/2014/main" id="{D69C1711-355A-4074-B623-419115E4A04F}"/>
              </a:ext>
            </a:extLst>
          </p:cNvPr>
          <p:cNvSpPr>
            <a:spLocks noGrp="1"/>
          </p:cNvSpPr>
          <p:nvPr/>
        </p:nvSpPr>
        <p:spPr>
          <a:xfrm>
            <a:off x="3048000" y="2628900"/>
            <a:ext cx="5143500" cy="495300"/>
          </a:xfrm>
          <a:prstGeom prst="rect">
            <a:avLst/>
          </a:prstGeom>
          <a:noFill/>
          <a:ln w="0">
            <a:noFill/>
            <a:prstDash val="solid"/>
          </a:ln>
        </p:spPr>
        <p:txBody>
          <a:bodyPr lIns="0" tIns="0" rIns="0" bIns="0" anchor="t">
            <a:normAutofit/>
          </a:bodyPr>
          <a:lstStyle/>
          <a:p>
            <a:pPr algn="l">
              <a:defRPr sz="1275" b="0">
                <a:solidFill>
                  <a:srgbClr val="B7BDC5"/>
                </a:solidFill>
                <a:latin typeface="DejaVu Sans"/>
                <a:ea typeface="DejaVu Sans"/>
                <a:cs typeface="DejaVu Sans"/>
              </a:defRPr>
            </a:pPr>
            <a:r>
              <a:rPr sz="1275" b="0">
                <a:solidFill>
                  <a:srgbClr val="B7BDC5"/>
                </a:solidFill>
                <a:latin typeface="DejaVu Sans"/>
                <a:ea typeface="DejaVu Sans"/>
                <a:cs typeface="DejaVu Sans"/>
              </a:rPr>
              <a:t>Tell what happened in your own words and keep control of what you share.</a:t>
            </a:r>
          </a:p>
        </p:txBody>
      </p:sp>
      <p:sp>
        <p:nvSpPr>
          <p:cNvPr id="12" name="Rectangle 11">
            <a:extLst>
              <a:ext uri="{FF2B5EF4-FFF2-40B4-BE49-F238E27FC236}">
                <a16:creationId xmlns:a16="http://schemas.microsoft.com/office/drawing/2014/main" id="{356E3DB4-DAF6-4FC3-8135-11D80E5B19BB}"/>
              </a:ext>
            </a:extLst>
          </p:cNvPr>
          <p:cNvSpPr>
            <a:spLocks noGrp="1"/>
          </p:cNvSpPr>
          <p:nvPr/>
        </p:nvSpPr>
        <p:spPr>
          <a:xfrm>
            <a:off x="723900" y="3457575"/>
            <a:ext cx="38100" cy="495300"/>
          </a:xfrm>
          <a:prstGeom prst="rect">
            <a:avLst/>
          </a:prstGeom>
          <a:solidFill>
            <a:srgbClr val="FF3A45"/>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408F1904-1824-4876-AD5E-CE1B999089C7}"/>
              </a:ext>
            </a:extLst>
          </p:cNvPr>
          <p:cNvSpPr>
            <a:spLocks noGrp="1"/>
          </p:cNvSpPr>
          <p:nvPr/>
        </p:nvSpPr>
        <p:spPr>
          <a:xfrm>
            <a:off x="952500" y="3409950"/>
            <a:ext cx="2095500" cy="238125"/>
          </a:xfrm>
          <a:prstGeom prst="rect">
            <a:avLst/>
          </a:prstGeom>
          <a:noFill/>
          <a:ln w="0">
            <a:noFill/>
            <a:prstDash val="solid"/>
          </a:ln>
        </p:spPr>
        <p:txBody>
          <a:bodyPr lIns="0" tIns="0" rIns="0" bIns="0" anchor="t">
            <a:normAutofit/>
          </a:bodyPr>
          <a:lstStyle/>
          <a:p>
            <a:pPr algn="l">
              <a:defRPr sz="1200" b="1">
                <a:solidFill>
                  <a:srgbClr val="F4F2EE"/>
                </a:solidFill>
                <a:latin typeface="DejaVu Sans"/>
                <a:ea typeface="DejaVu Sans"/>
                <a:cs typeface="DejaVu Sans"/>
              </a:defRPr>
            </a:pPr>
            <a:r>
              <a:rPr sz="1200" b="1">
                <a:solidFill>
                  <a:srgbClr val="F4F2EE"/>
                </a:solidFill>
                <a:latin typeface="DejaVu Sans"/>
                <a:ea typeface="DejaVu Sans"/>
                <a:cs typeface="DejaVu Sans"/>
              </a:rPr>
              <a:t>INVESTIGATORS</a:t>
            </a:r>
          </a:p>
        </p:txBody>
      </p:sp>
      <p:sp>
        <p:nvSpPr>
          <p:cNvPr id="14" name="Rectangle 13">
            <a:extLst>
              <a:ext uri="{FF2B5EF4-FFF2-40B4-BE49-F238E27FC236}">
                <a16:creationId xmlns:a16="http://schemas.microsoft.com/office/drawing/2014/main" id="{FE26D017-AC0F-43A8-A5DC-A9ED31F95D5B}"/>
              </a:ext>
            </a:extLst>
          </p:cNvPr>
          <p:cNvSpPr>
            <a:spLocks noGrp="1"/>
          </p:cNvSpPr>
          <p:nvPr/>
        </p:nvSpPr>
        <p:spPr>
          <a:xfrm>
            <a:off x="3048000" y="3409950"/>
            <a:ext cx="5143500" cy="495300"/>
          </a:xfrm>
          <a:prstGeom prst="rect">
            <a:avLst/>
          </a:prstGeom>
          <a:noFill/>
          <a:ln w="0">
            <a:noFill/>
            <a:prstDash val="solid"/>
          </a:ln>
        </p:spPr>
        <p:txBody>
          <a:bodyPr lIns="0" tIns="0" rIns="0" bIns="0" anchor="t">
            <a:normAutofit/>
          </a:bodyPr>
          <a:lstStyle/>
          <a:p>
            <a:pPr algn="l">
              <a:defRPr sz="1275" b="0">
                <a:solidFill>
                  <a:srgbClr val="B7BDC5"/>
                </a:solidFill>
                <a:latin typeface="DejaVu Sans"/>
                <a:ea typeface="DejaVu Sans"/>
                <a:cs typeface="DejaVu Sans"/>
              </a:defRPr>
            </a:pPr>
            <a:r>
              <a:rPr sz="1275" b="0">
                <a:solidFill>
                  <a:srgbClr val="B7BDC5"/>
                </a:solidFill>
                <a:latin typeface="DejaVu Sans"/>
                <a:ea typeface="DejaVu Sans"/>
                <a:cs typeface="DejaVu Sans"/>
              </a:rPr>
              <a:t>Organise reports, evidence, cases, methods and local collaboration.</a:t>
            </a:r>
          </a:p>
        </p:txBody>
      </p:sp>
      <p:sp>
        <p:nvSpPr>
          <p:cNvPr id="15" name="Rectangle 14">
            <a:extLst>
              <a:ext uri="{FF2B5EF4-FFF2-40B4-BE49-F238E27FC236}">
                <a16:creationId xmlns:a16="http://schemas.microsoft.com/office/drawing/2014/main" id="{DA2BFCB6-F42B-4E3A-8C30-AA0BA7A82136}"/>
              </a:ext>
            </a:extLst>
          </p:cNvPr>
          <p:cNvSpPr>
            <a:spLocks noGrp="1"/>
          </p:cNvSpPr>
          <p:nvPr/>
        </p:nvSpPr>
        <p:spPr>
          <a:xfrm>
            <a:off x="723900" y="4238625"/>
            <a:ext cx="38100" cy="495300"/>
          </a:xfrm>
          <a:prstGeom prst="rect">
            <a:avLst/>
          </a:prstGeom>
          <a:solidFill>
            <a:srgbClr val="FF3A45"/>
          </a:solidFill>
          <a:ln w="0">
            <a:noFill/>
            <a:prstDash val="solid"/>
          </a:ln>
        </p:spPr>
        <p:txBody>
          <a:bodyPr/>
          <a:lstStyle/>
          <a:p>
            <a:endParaRPr lang="en-GB"/>
          </a:p>
        </p:txBody>
      </p:sp>
      <p:sp>
        <p:nvSpPr>
          <p:cNvPr id="16" name="Rectangle 15">
            <a:extLst>
              <a:ext uri="{FF2B5EF4-FFF2-40B4-BE49-F238E27FC236}">
                <a16:creationId xmlns:a16="http://schemas.microsoft.com/office/drawing/2014/main" id="{584E711D-D11E-47BE-A7D9-C9609AAF04C2}"/>
              </a:ext>
            </a:extLst>
          </p:cNvPr>
          <p:cNvSpPr>
            <a:spLocks noGrp="1"/>
          </p:cNvSpPr>
          <p:nvPr/>
        </p:nvSpPr>
        <p:spPr>
          <a:xfrm>
            <a:off x="952500" y="4191000"/>
            <a:ext cx="2095500" cy="238125"/>
          </a:xfrm>
          <a:prstGeom prst="rect">
            <a:avLst/>
          </a:prstGeom>
          <a:noFill/>
          <a:ln w="0">
            <a:noFill/>
            <a:prstDash val="solid"/>
          </a:ln>
        </p:spPr>
        <p:txBody>
          <a:bodyPr lIns="0" tIns="0" rIns="0" bIns="0" anchor="t">
            <a:normAutofit/>
          </a:bodyPr>
          <a:lstStyle/>
          <a:p>
            <a:pPr algn="l">
              <a:defRPr sz="1200" b="1">
                <a:solidFill>
                  <a:srgbClr val="F4F2EE"/>
                </a:solidFill>
                <a:latin typeface="DejaVu Sans"/>
                <a:ea typeface="DejaVu Sans"/>
                <a:cs typeface="DejaVu Sans"/>
              </a:defRPr>
            </a:pPr>
            <a:r>
              <a:rPr sz="1200" b="1">
                <a:solidFill>
                  <a:srgbClr val="F4F2EE"/>
                </a:solidFill>
                <a:latin typeface="DejaVu Sans"/>
                <a:ea typeface="DejaVu Sans"/>
                <a:cs typeface="DejaVu Sans"/>
              </a:rPr>
              <a:t>CREATORS</a:t>
            </a:r>
          </a:p>
        </p:txBody>
      </p:sp>
      <p:sp>
        <p:nvSpPr>
          <p:cNvPr id="17" name="Rectangle 16">
            <a:extLst>
              <a:ext uri="{FF2B5EF4-FFF2-40B4-BE49-F238E27FC236}">
                <a16:creationId xmlns:a16="http://schemas.microsoft.com/office/drawing/2014/main" id="{A8668575-1402-4C27-A277-C07C60C92C44}"/>
              </a:ext>
            </a:extLst>
          </p:cNvPr>
          <p:cNvSpPr>
            <a:spLocks noGrp="1"/>
          </p:cNvSpPr>
          <p:nvPr/>
        </p:nvSpPr>
        <p:spPr>
          <a:xfrm>
            <a:off x="3048000" y="4191000"/>
            <a:ext cx="5143500" cy="495300"/>
          </a:xfrm>
          <a:prstGeom prst="rect">
            <a:avLst/>
          </a:prstGeom>
          <a:noFill/>
          <a:ln w="0">
            <a:noFill/>
            <a:prstDash val="solid"/>
          </a:ln>
        </p:spPr>
        <p:txBody>
          <a:bodyPr lIns="0" tIns="0" rIns="0" bIns="0" anchor="t">
            <a:normAutofit/>
          </a:bodyPr>
          <a:lstStyle/>
          <a:p>
            <a:pPr algn="l">
              <a:defRPr sz="1275" b="0">
                <a:solidFill>
                  <a:srgbClr val="B7BDC5"/>
                </a:solidFill>
                <a:latin typeface="DejaVu Sans"/>
                <a:ea typeface="DejaVu Sans"/>
                <a:cs typeface="DejaVu Sans"/>
              </a:defRPr>
            </a:pPr>
            <a:r>
              <a:rPr sz="1275" b="0">
                <a:solidFill>
                  <a:srgbClr val="B7BDC5"/>
                </a:solidFill>
                <a:latin typeface="DejaVu Sans"/>
                <a:ea typeface="DejaVu Sans"/>
                <a:cs typeface="DejaVu Sans"/>
              </a:rPr>
              <a:t>Build a public presence, publish media and connect with supporters.</a:t>
            </a:r>
          </a:p>
        </p:txBody>
      </p:sp>
      <p:sp>
        <p:nvSpPr>
          <p:cNvPr id="18" name="Rectangle 17">
            <a:extLst>
              <a:ext uri="{FF2B5EF4-FFF2-40B4-BE49-F238E27FC236}">
                <a16:creationId xmlns:a16="http://schemas.microsoft.com/office/drawing/2014/main" id="{F27E7488-F733-4E1A-BBB7-9A75A2C59810}"/>
              </a:ext>
            </a:extLst>
          </p:cNvPr>
          <p:cNvSpPr>
            <a:spLocks noGrp="1"/>
          </p:cNvSpPr>
          <p:nvPr/>
        </p:nvSpPr>
        <p:spPr>
          <a:xfrm>
            <a:off x="723900" y="5019675"/>
            <a:ext cx="38100" cy="495300"/>
          </a:xfrm>
          <a:prstGeom prst="rect">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17ADF5B7-8BFC-4572-B0C1-2378CAD8BE41}"/>
              </a:ext>
            </a:extLst>
          </p:cNvPr>
          <p:cNvSpPr>
            <a:spLocks noGrp="1"/>
          </p:cNvSpPr>
          <p:nvPr/>
        </p:nvSpPr>
        <p:spPr>
          <a:xfrm>
            <a:off x="952500" y="4972050"/>
            <a:ext cx="2095500" cy="238125"/>
          </a:xfrm>
          <a:prstGeom prst="rect">
            <a:avLst/>
          </a:prstGeom>
          <a:noFill/>
          <a:ln w="0">
            <a:noFill/>
            <a:prstDash val="solid"/>
          </a:ln>
        </p:spPr>
        <p:txBody>
          <a:bodyPr lIns="0" tIns="0" rIns="0" bIns="0" anchor="t">
            <a:normAutofit/>
          </a:bodyPr>
          <a:lstStyle/>
          <a:p>
            <a:pPr algn="l">
              <a:defRPr sz="1200" b="1">
                <a:solidFill>
                  <a:srgbClr val="F4F2EE"/>
                </a:solidFill>
                <a:latin typeface="DejaVu Sans"/>
                <a:ea typeface="DejaVu Sans"/>
                <a:cs typeface="DejaVu Sans"/>
              </a:defRPr>
            </a:pPr>
            <a:r>
              <a:rPr sz="1200" b="1">
                <a:solidFill>
                  <a:srgbClr val="F4F2EE"/>
                </a:solidFill>
                <a:latin typeface="DejaVu Sans"/>
                <a:ea typeface="DejaVu Sans"/>
                <a:cs typeface="DejaVu Sans"/>
              </a:rPr>
              <a:t>THE CURIOUS</a:t>
            </a:r>
          </a:p>
        </p:txBody>
      </p:sp>
      <p:sp>
        <p:nvSpPr>
          <p:cNvPr id="20" name="Rectangle 19">
            <a:extLst>
              <a:ext uri="{FF2B5EF4-FFF2-40B4-BE49-F238E27FC236}">
                <a16:creationId xmlns:a16="http://schemas.microsoft.com/office/drawing/2014/main" id="{674642E6-F353-42EF-AD4C-FB35767B5D70}"/>
              </a:ext>
            </a:extLst>
          </p:cNvPr>
          <p:cNvSpPr>
            <a:spLocks noGrp="1"/>
          </p:cNvSpPr>
          <p:nvPr/>
        </p:nvSpPr>
        <p:spPr>
          <a:xfrm>
            <a:off x="3048000" y="4972050"/>
            <a:ext cx="5143500" cy="495300"/>
          </a:xfrm>
          <a:prstGeom prst="rect">
            <a:avLst/>
          </a:prstGeom>
          <a:noFill/>
          <a:ln w="0">
            <a:noFill/>
            <a:prstDash val="solid"/>
          </a:ln>
        </p:spPr>
        <p:txBody>
          <a:bodyPr lIns="0" tIns="0" rIns="0" bIns="0" anchor="t">
            <a:normAutofit/>
          </a:bodyPr>
          <a:lstStyle/>
          <a:p>
            <a:pPr algn="l">
              <a:defRPr sz="1275" b="0">
                <a:solidFill>
                  <a:srgbClr val="B7BDC5"/>
                </a:solidFill>
                <a:latin typeface="DejaVu Sans"/>
                <a:ea typeface="DejaVu Sans"/>
                <a:cs typeface="DejaVu Sans"/>
              </a:defRPr>
            </a:pPr>
            <a:r>
              <a:rPr sz="1275" b="0">
                <a:solidFill>
                  <a:srgbClr val="B7BDC5"/>
                </a:solidFill>
                <a:latin typeface="DejaVu Sans"/>
                <a:ea typeface="DejaVu Sans"/>
                <a:cs typeface="DejaVu Sans"/>
              </a:rPr>
              <a:t>Learn, explore and take part without needing to claim certainty.</a:t>
            </a:r>
          </a:p>
        </p:txBody>
      </p:sp>
      <p:sp>
        <p:nvSpPr>
          <p:cNvPr id="21" name="Rectangle: Rounded Corners 20">
            <a:extLst>
              <a:ext uri="{FF2B5EF4-FFF2-40B4-BE49-F238E27FC236}">
                <a16:creationId xmlns:a16="http://schemas.microsoft.com/office/drawing/2014/main" id="{E3DF6E54-86D9-46EE-8806-DE0C7E5B62EA}"/>
              </a:ext>
            </a:extLst>
          </p:cNvPr>
          <p:cNvSpPr>
            <a:spLocks noGrp="1"/>
          </p:cNvSpPr>
          <p:nvPr/>
        </p:nvSpPr>
        <p:spPr>
          <a:xfrm>
            <a:off x="8782050" y="2457450"/>
            <a:ext cx="2571750" cy="2781300"/>
          </a:xfrm>
          <a:prstGeom prst="roundRect">
            <a:avLst>
              <a:gd name="adj" fmla="val 2963"/>
            </a:avLst>
          </a:prstGeom>
          <a:solidFill>
            <a:srgbClr val="111419">
              <a:alpha val="82000"/>
            </a:srgbClr>
          </a:solidFill>
          <a:ln w="14288">
            <a:solidFill>
              <a:srgbClr val="E42531">
                <a:alpha val="35000"/>
              </a:srgbClr>
            </a:solidFill>
            <a:prstDash val="solid"/>
          </a:ln>
        </p:spPr>
        <p:txBody>
          <a:bodyPr/>
          <a:lstStyle/>
          <a:p>
            <a:endParaRPr lang="en-GB"/>
          </a:p>
        </p:txBody>
      </p:sp>
      <p:sp>
        <p:nvSpPr>
          <p:cNvPr id="22" name="Rectangle 21">
            <a:extLst>
              <a:ext uri="{FF2B5EF4-FFF2-40B4-BE49-F238E27FC236}">
                <a16:creationId xmlns:a16="http://schemas.microsoft.com/office/drawing/2014/main" id="{3E40B129-C94E-420D-9DDB-72091ED8D932}"/>
              </a:ext>
            </a:extLst>
          </p:cNvPr>
          <p:cNvSpPr>
            <a:spLocks noGrp="1"/>
          </p:cNvSpPr>
          <p:nvPr/>
        </p:nvSpPr>
        <p:spPr>
          <a:xfrm>
            <a:off x="9067800" y="2781300"/>
            <a:ext cx="2000250" cy="228600"/>
          </a:xfrm>
          <a:prstGeom prst="rect">
            <a:avLst/>
          </a:prstGeom>
          <a:noFill/>
          <a:ln w="0">
            <a:noFill/>
            <a:prstDash val="solid"/>
          </a:ln>
        </p:spPr>
        <p:txBody>
          <a:bodyPr lIns="0" tIns="0" rIns="0" bIns="0" anchor="t">
            <a:normAutofit/>
          </a:bodyPr>
          <a:lstStyle/>
          <a:p>
            <a:pPr algn="ctr">
              <a:defRPr sz="975" b="1">
                <a:solidFill>
                  <a:srgbClr val="FF3A45"/>
                </a:solidFill>
                <a:latin typeface="DejaVu Sans"/>
                <a:ea typeface="DejaVu Sans"/>
                <a:cs typeface="DejaVu Sans"/>
              </a:defRPr>
            </a:pPr>
            <a:r>
              <a:rPr sz="975" b="1">
                <a:solidFill>
                  <a:srgbClr val="FF3A45"/>
                </a:solidFill>
                <a:latin typeface="DejaVu Sans"/>
                <a:ea typeface="DejaVu Sans"/>
                <a:cs typeface="DejaVu Sans"/>
              </a:rPr>
              <a:t>THE PROMISE</a:t>
            </a:r>
          </a:p>
        </p:txBody>
      </p:sp>
      <p:sp>
        <p:nvSpPr>
          <p:cNvPr id="23" name="Rectangle 22">
            <a:extLst>
              <a:ext uri="{FF2B5EF4-FFF2-40B4-BE49-F238E27FC236}">
                <a16:creationId xmlns:a16="http://schemas.microsoft.com/office/drawing/2014/main" id="{714F36F8-4A0A-46F8-8F7C-8CB32AAAF6E6}"/>
              </a:ext>
            </a:extLst>
          </p:cNvPr>
          <p:cNvSpPr>
            <a:spLocks noGrp="1"/>
          </p:cNvSpPr>
          <p:nvPr/>
        </p:nvSpPr>
        <p:spPr>
          <a:xfrm>
            <a:off x="9048750" y="3219450"/>
            <a:ext cx="2038350" cy="1752600"/>
          </a:xfrm>
          <a:prstGeom prst="rect">
            <a:avLst/>
          </a:prstGeom>
          <a:noFill/>
          <a:ln w="0">
            <a:noFill/>
            <a:prstDash val="solid"/>
          </a:ln>
        </p:spPr>
        <p:txBody>
          <a:bodyPr lIns="0" tIns="0" rIns="0" bIns="0" anchor="t">
            <a:normAutofit fontScale="94650"/>
          </a:bodyPr>
          <a:lstStyle/>
          <a:p>
            <a:pPr algn="ctr">
              <a:defRPr sz="1350" b="1">
                <a:solidFill>
                  <a:srgbClr val="F4F2EE"/>
                </a:solidFill>
                <a:latin typeface="DejaVu Sans"/>
                <a:ea typeface="DejaVu Sans"/>
                <a:cs typeface="DejaVu Sans"/>
              </a:defRPr>
            </a:pPr>
            <a:r>
              <a:rPr sz="1350" b="1">
                <a:solidFill>
                  <a:srgbClr val="F4F2EE"/>
                </a:solidFill>
                <a:latin typeface="DejaVu Sans"/>
                <a:ea typeface="DejaVu Sans"/>
                <a:cs typeface="DejaVu Sans"/>
              </a:rPr>
              <a:t>Free to join</a:t>
            </a:r>
          </a:p>
          <a:p>
            <a:endParaRPr sz="1350" b="1">
              <a:solidFill>
                <a:srgbClr val="F4F2EE"/>
              </a:solidFill>
              <a:latin typeface="DejaVu Sans"/>
              <a:ea typeface="DejaVu Sans"/>
              <a:cs typeface="DejaVu Sans"/>
            </a:endParaRPr>
          </a:p>
          <a:p>
            <a:pPr algn="ctr">
              <a:defRPr sz="1350" b="1">
                <a:solidFill>
                  <a:srgbClr val="F4F2EE"/>
                </a:solidFill>
                <a:latin typeface="DejaVu Sans"/>
                <a:ea typeface="DejaVu Sans"/>
                <a:cs typeface="DejaVu Sans"/>
              </a:defRPr>
            </a:pPr>
            <a:r>
              <a:rPr sz="1350" b="1">
                <a:solidFill>
                  <a:srgbClr val="F4F2EE"/>
                </a:solidFill>
                <a:latin typeface="DejaVu Sans"/>
                <a:ea typeface="DejaVu Sans"/>
                <a:cs typeface="DejaVu Sans"/>
              </a:rPr>
              <a:t>No advertising</a:t>
            </a:r>
          </a:p>
          <a:p>
            <a:endParaRPr sz="1350" b="1">
              <a:solidFill>
                <a:srgbClr val="F4F2EE"/>
              </a:solidFill>
              <a:latin typeface="DejaVu Sans"/>
              <a:ea typeface="DejaVu Sans"/>
              <a:cs typeface="DejaVu Sans"/>
            </a:endParaRPr>
          </a:p>
          <a:p>
            <a:pPr algn="ctr">
              <a:defRPr sz="1350" b="1">
                <a:solidFill>
                  <a:srgbClr val="F4F2EE"/>
                </a:solidFill>
                <a:latin typeface="DejaVu Sans"/>
                <a:ea typeface="DejaVu Sans"/>
                <a:cs typeface="DejaVu Sans"/>
              </a:defRPr>
            </a:pPr>
            <a:r>
              <a:rPr sz="1350" b="1">
                <a:solidFill>
                  <a:srgbClr val="F4F2EE"/>
                </a:solidFill>
                <a:latin typeface="DejaVu Sans"/>
                <a:ea typeface="DejaVu Sans"/>
                <a:cs typeface="DejaVu Sans"/>
              </a:rPr>
              <a:t>No selling personal information</a:t>
            </a:r>
          </a:p>
          <a:p>
            <a:endParaRPr sz="1350" b="1">
              <a:solidFill>
                <a:srgbClr val="F4F2EE"/>
              </a:solidFill>
              <a:latin typeface="DejaVu Sans"/>
              <a:ea typeface="DejaVu Sans"/>
              <a:cs typeface="DejaVu Sans"/>
            </a:endParaRPr>
          </a:p>
          <a:p>
            <a:pPr algn="ctr">
              <a:defRPr sz="1350" b="1">
                <a:solidFill>
                  <a:srgbClr val="F4F2EE"/>
                </a:solidFill>
                <a:latin typeface="DejaVu Sans"/>
                <a:ea typeface="DejaVu Sans"/>
                <a:cs typeface="DejaVu Sans"/>
              </a:defRPr>
            </a:pPr>
            <a:r>
              <a:rPr sz="1350" b="1">
                <a:solidFill>
                  <a:srgbClr val="F4F2EE"/>
                </a:solidFill>
                <a:latin typeface="DejaVu Sans"/>
                <a:ea typeface="DejaVu Sans"/>
                <a:cs typeface="DejaVu Sans"/>
              </a:rPr>
              <a:t>Community-led development</a:t>
            </a:r>
          </a:p>
        </p:txBody>
      </p:sp>
      <p:sp>
        <p:nvSpPr>
          <p:cNvPr id="24" name="Rectangle 23">
            <a:extLst>
              <a:ext uri="{FF2B5EF4-FFF2-40B4-BE49-F238E27FC236}">
                <a16:creationId xmlns:a16="http://schemas.microsoft.com/office/drawing/2014/main" id="{9E421625-E840-445C-99A4-20CD84311632}"/>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5" name="Rectangle 24">
            <a:extLst>
              <a:ext uri="{FF2B5EF4-FFF2-40B4-BE49-F238E27FC236}">
                <a16:creationId xmlns:a16="http://schemas.microsoft.com/office/drawing/2014/main" id="{7B679D4D-C367-414F-ADB9-0A91DF9E12E2}"/>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MISSION  •  EXPLORE  •  INVESTIGATE  •  BELIEVE</a:t>
            </a:r>
          </a:p>
        </p:txBody>
      </p:sp>
    </p:spTree>
    <p:extLst>
      <p:ext uri="{BB962C8B-B14F-4D97-AF65-F5344CB8AC3E}">
        <p14:creationId xmlns:p14="http://schemas.microsoft.com/office/powerpoint/2010/main" val="1399815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88CE7FEC-1B4C-401D-86A4-66722C0FC483}"/>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COMMUNITY</a:t>
            </a:r>
          </a:p>
        </p:txBody>
      </p:sp>
      <p:sp>
        <p:nvSpPr>
          <p:cNvPr id="3" name="slide-number">
            <a:extLst>
              <a:ext uri="{FF2B5EF4-FFF2-40B4-BE49-F238E27FC236}">
                <a16:creationId xmlns:a16="http://schemas.microsoft.com/office/drawing/2014/main" id="{53B58894-560A-402A-A9F4-83A3CE99AFEF}"/>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20</a:t>
            </a:r>
          </a:p>
        </p:txBody>
      </p:sp>
      <p:sp>
        <p:nvSpPr>
          <p:cNvPr id="4" name="top-rule">
            <a:extLst>
              <a:ext uri="{FF2B5EF4-FFF2-40B4-BE49-F238E27FC236}">
                <a16:creationId xmlns:a16="http://schemas.microsoft.com/office/drawing/2014/main" id="{13F673DF-0CB7-41E6-834E-F4E352C5CFB1}"/>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B9F7E330-8A1B-43F7-A1A0-40CBC5928566}"/>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Pages</a:t>
            </a:r>
          </a:p>
        </p:txBody>
      </p:sp>
      <p:sp>
        <p:nvSpPr>
          <p:cNvPr id="6" name="feature-tagline">
            <a:extLst>
              <a:ext uri="{FF2B5EF4-FFF2-40B4-BE49-F238E27FC236}">
                <a16:creationId xmlns:a16="http://schemas.microsoft.com/office/drawing/2014/main" id="{0BB02D98-C793-45A9-9B5C-1041789A9B99}"/>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Follow organisations, causes, brands and public figures in the paranormal community.</a:t>
            </a:r>
          </a:p>
        </p:txBody>
      </p:sp>
      <p:sp>
        <p:nvSpPr>
          <p:cNvPr id="7" name="screenshot-frame">
            <a:extLst>
              <a:ext uri="{FF2B5EF4-FFF2-40B4-BE49-F238E27FC236}">
                <a16:creationId xmlns:a16="http://schemas.microsoft.com/office/drawing/2014/main" id="{0E4EB23B-05A3-4882-B391-96312317853C}"/>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4517"/>
            <a:ext cx="7658100" cy="3631967"/>
          </a:xfrm>
          <a:prstGeom prst="roundRect">
            <a:avLst>
              <a:gd name="adj" fmla="val 1896"/>
            </a:avLst>
          </a:prstGeom>
        </p:spPr>
      </p:pic>
      <p:sp>
        <p:nvSpPr>
          <p:cNvPr id="9" name="description-panel">
            <a:extLst>
              <a:ext uri="{FF2B5EF4-FFF2-40B4-BE49-F238E27FC236}">
                <a16:creationId xmlns:a16="http://schemas.microsoft.com/office/drawing/2014/main" id="{852C03DB-6819-4D0E-B7AA-053A68DA76B0}"/>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2D824628-EDDF-4035-A883-08614F2D3F81}"/>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3E803732-9D4B-4FAE-990B-A5298092A460}"/>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Pages give organisations and creators a public presence separate from personal profiles. Members can search, follow and return to trusted sources more easily.</a:t>
            </a:r>
          </a:p>
        </p:txBody>
      </p:sp>
      <p:sp>
        <p:nvSpPr>
          <p:cNvPr id="12" name="Rectangle 11">
            <a:extLst>
              <a:ext uri="{FF2B5EF4-FFF2-40B4-BE49-F238E27FC236}">
                <a16:creationId xmlns:a16="http://schemas.microsoft.com/office/drawing/2014/main" id="{46A19C91-E22F-48A0-813B-26855A8538D9}"/>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18EB9BE4-2FBB-4205-B86F-4C8A5F071996}"/>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D84BA7DF-45BB-49B0-A5D5-BF2B25884779}"/>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AAB4A1F3-679B-423D-AE29-BFBFD85AD0A0}"/>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Public presence separate from a profile</a:t>
            </a:r>
          </a:p>
        </p:txBody>
      </p:sp>
      <p:sp>
        <p:nvSpPr>
          <p:cNvPr id="16" name="Oval 15">
            <a:extLst>
              <a:ext uri="{FF2B5EF4-FFF2-40B4-BE49-F238E27FC236}">
                <a16:creationId xmlns:a16="http://schemas.microsoft.com/office/drawing/2014/main" id="{1BB507D8-E111-4E57-903F-C99567F8CFFC}"/>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CB3B3AAF-561C-4C96-93AD-71099013D485}"/>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Search and category discovery</a:t>
            </a:r>
          </a:p>
        </p:txBody>
      </p:sp>
      <p:sp>
        <p:nvSpPr>
          <p:cNvPr id="18" name="Oval 17">
            <a:extLst>
              <a:ext uri="{FF2B5EF4-FFF2-40B4-BE49-F238E27FC236}">
                <a16:creationId xmlns:a16="http://schemas.microsoft.com/office/drawing/2014/main" id="{B0BD7F19-A5C9-4284-A2BB-91E215552516}"/>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DD49A6C4-581E-4E0B-BB4B-C55CE4F4F4D0}"/>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Followers build an ongoing audience</a:t>
            </a:r>
          </a:p>
        </p:txBody>
      </p:sp>
      <p:sp>
        <p:nvSpPr>
          <p:cNvPr id="20" name="Rectangle 19">
            <a:extLst>
              <a:ext uri="{FF2B5EF4-FFF2-40B4-BE49-F238E27FC236}">
                <a16:creationId xmlns:a16="http://schemas.microsoft.com/office/drawing/2014/main" id="{545D6DC0-8ED0-4549-9334-746A606E6345}"/>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4A1D6098-DA57-48CA-8A80-CC7CC3C9EF70}"/>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E5BB6074-2C23-403E-9CEE-BAEBE7F3F71D}"/>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COMMUNITY  •  EXPLORE  •  INVESTIGATE  •  BELIEVE</a:t>
            </a:r>
          </a:p>
        </p:txBody>
      </p:sp>
    </p:spTree>
    <p:extLst>
      <p:ext uri="{BB962C8B-B14F-4D97-AF65-F5344CB8AC3E}">
        <p14:creationId xmlns:p14="http://schemas.microsoft.com/office/powerpoint/2010/main" val="86465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F7440213-E47F-412E-8232-C0BCF9EC35E3}"/>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COMMUNITY</a:t>
            </a:r>
          </a:p>
        </p:txBody>
      </p:sp>
      <p:sp>
        <p:nvSpPr>
          <p:cNvPr id="3" name="slide-number">
            <a:extLst>
              <a:ext uri="{FF2B5EF4-FFF2-40B4-BE49-F238E27FC236}">
                <a16:creationId xmlns:a16="http://schemas.microsoft.com/office/drawing/2014/main" id="{34BA2C03-8F4E-42C9-BE60-B6651014BFBB}"/>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21</a:t>
            </a:r>
          </a:p>
        </p:txBody>
      </p:sp>
      <p:sp>
        <p:nvSpPr>
          <p:cNvPr id="4" name="top-rule">
            <a:extLst>
              <a:ext uri="{FF2B5EF4-FFF2-40B4-BE49-F238E27FC236}">
                <a16:creationId xmlns:a16="http://schemas.microsoft.com/office/drawing/2014/main" id="{7F1F6D0C-CC80-4B77-8AF2-42F1E1FC6662}"/>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0ED6D5FC-6CD0-4D13-B4B3-CBC1D21106FA}"/>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Investigator pages</a:t>
            </a:r>
          </a:p>
        </p:txBody>
      </p:sp>
      <p:sp>
        <p:nvSpPr>
          <p:cNvPr id="6" name="feature-tagline">
            <a:extLst>
              <a:ext uri="{FF2B5EF4-FFF2-40B4-BE49-F238E27FC236}">
                <a16:creationId xmlns:a16="http://schemas.microsoft.com/office/drawing/2014/main" id="{1FF8C273-146D-4021-805A-8D11F6002F42}"/>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Specialist public pages for researchers, teams, historians and hosts.</a:t>
            </a:r>
          </a:p>
        </p:txBody>
      </p:sp>
      <p:sp>
        <p:nvSpPr>
          <p:cNvPr id="7" name="screenshot-frame">
            <a:extLst>
              <a:ext uri="{FF2B5EF4-FFF2-40B4-BE49-F238E27FC236}">
                <a16:creationId xmlns:a16="http://schemas.microsoft.com/office/drawing/2014/main" id="{09C84D48-61AF-44E7-BAEF-2A0983A4B6F3}"/>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8776"/>
            <a:ext cx="7658100" cy="3643448"/>
          </a:xfrm>
          <a:prstGeom prst="roundRect">
            <a:avLst>
              <a:gd name="adj" fmla="val 1896"/>
            </a:avLst>
          </a:prstGeom>
        </p:spPr>
      </p:pic>
      <p:sp>
        <p:nvSpPr>
          <p:cNvPr id="9" name="description-panel">
            <a:extLst>
              <a:ext uri="{FF2B5EF4-FFF2-40B4-BE49-F238E27FC236}">
                <a16:creationId xmlns:a16="http://schemas.microsoft.com/office/drawing/2014/main" id="{93C328EB-ABE4-43DE-8C46-8E5C8564A908}"/>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F97BB476-A303-4B28-876D-6B983CB289BB}"/>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B7AF9EC4-6F63-4AAD-B91A-346E7ACD68BC}"/>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Investigator pages help teams explain their methods, specialties, location coverage and collaboration routes. Clear boundaries make it easier for members to approach the right people.</a:t>
            </a:r>
          </a:p>
        </p:txBody>
      </p:sp>
      <p:sp>
        <p:nvSpPr>
          <p:cNvPr id="12" name="Rectangle 11">
            <a:extLst>
              <a:ext uri="{FF2B5EF4-FFF2-40B4-BE49-F238E27FC236}">
                <a16:creationId xmlns:a16="http://schemas.microsoft.com/office/drawing/2014/main" id="{45C99376-58F0-499D-8BE4-C1B58DF4F014}"/>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6F6D6759-58CB-4BA8-9933-312B37EB246F}"/>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643E92DA-18B1-4085-A27C-7B7B34C853AC}"/>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11D630E6-660A-4DD0-B4A9-B8038B758350}"/>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Methods and specialties are made visible</a:t>
            </a:r>
          </a:p>
        </p:txBody>
      </p:sp>
      <p:sp>
        <p:nvSpPr>
          <p:cNvPr id="16" name="Oval 15">
            <a:extLst>
              <a:ext uri="{FF2B5EF4-FFF2-40B4-BE49-F238E27FC236}">
                <a16:creationId xmlns:a16="http://schemas.microsoft.com/office/drawing/2014/main" id="{1B2ECF61-03C6-4934-93F1-DEE71FFE8149}"/>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B9FC1751-BEAA-4B48-AB18-DAB073B10A1F}"/>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Suitable for teams, hosts and researchers</a:t>
            </a:r>
          </a:p>
        </p:txBody>
      </p:sp>
      <p:sp>
        <p:nvSpPr>
          <p:cNvPr id="18" name="Oval 17">
            <a:extLst>
              <a:ext uri="{FF2B5EF4-FFF2-40B4-BE49-F238E27FC236}">
                <a16:creationId xmlns:a16="http://schemas.microsoft.com/office/drawing/2014/main" id="{925E8404-93AE-4BC7-B662-BDE0A8FBAD9E}"/>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BB26A961-2C2D-4F0A-9604-179179FE6D51}"/>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Collaboration expectations stay clear</a:t>
            </a:r>
          </a:p>
        </p:txBody>
      </p:sp>
      <p:sp>
        <p:nvSpPr>
          <p:cNvPr id="20" name="Rectangle 19">
            <a:extLst>
              <a:ext uri="{FF2B5EF4-FFF2-40B4-BE49-F238E27FC236}">
                <a16:creationId xmlns:a16="http://schemas.microsoft.com/office/drawing/2014/main" id="{F752C391-856C-43D9-A353-3BF2D793160A}"/>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34BF5736-D693-4BED-96C1-194559019772}"/>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9535A36D-BC5E-4072-A5D6-BC25CADA0845}"/>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COMMUNITY  •  EXPLORE  •  INVESTIGATE  •  BELIEVE</a:t>
            </a:r>
          </a:p>
        </p:txBody>
      </p:sp>
    </p:spTree>
    <p:extLst>
      <p:ext uri="{BB962C8B-B14F-4D97-AF65-F5344CB8AC3E}">
        <p14:creationId xmlns:p14="http://schemas.microsoft.com/office/powerpoint/2010/main" val="648487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B8FC56F6-2AA9-4BD4-B0B3-733D77ADC7D4}"/>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COMMUNITY</a:t>
            </a:r>
          </a:p>
        </p:txBody>
      </p:sp>
      <p:sp>
        <p:nvSpPr>
          <p:cNvPr id="3" name="slide-number">
            <a:extLst>
              <a:ext uri="{FF2B5EF4-FFF2-40B4-BE49-F238E27FC236}">
                <a16:creationId xmlns:a16="http://schemas.microsoft.com/office/drawing/2014/main" id="{F1B73A81-D024-4FF3-8012-B73A693D9E7E}"/>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22</a:t>
            </a:r>
          </a:p>
        </p:txBody>
      </p:sp>
      <p:sp>
        <p:nvSpPr>
          <p:cNvPr id="4" name="top-rule">
            <a:extLst>
              <a:ext uri="{FF2B5EF4-FFF2-40B4-BE49-F238E27FC236}">
                <a16:creationId xmlns:a16="http://schemas.microsoft.com/office/drawing/2014/main" id="{584C92E3-5297-4151-9610-4B3BF64C6272}"/>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349634AB-3DDA-44CC-97C4-EA7931CCB142}"/>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Local chapters and crews</a:t>
            </a:r>
          </a:p>
        </p:txBody>
      </p:sp>
      <p:sp>
        <p:nvSpPr>
          <p:cNvPr id="6" name="feature-tagline">
            <a:extLst>
              <a:ext uri="{FF2B5EF4-FFF2-40B4-BE49-F238E27FC236}">
                <a16:creationId xmlns:a16="http://schemas.microsoft.com/office/drawing/2014/main" id="{B210B735-86AE-498C-9F74-938FEC8A177C}"/>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Regional investigation groups with defined roles and safety expectations.</a:t>
            </a:r>
          </a:p>
        </p:txBody>
      </p:sp>
      <p:sp>
        <p:nvSpPr>
          <p:cNvPr id="7" name="screenshot-frame">
            <a:extLst>
              <a:ext uri="{FF2B5EF4-FFF2-40B4-BE49-F238E27FC236}">
                <a16:creationId xmlns:a16="http://schemas.microsoft.com/office/drawing/2014/main" id="{4AD63873-44A3-4C4D-BA4A-B13D3E55CB73}"/>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69830"/>
            <a:ext cx="7658100" cy="3661340"/>
          </a:xfrm>
          <a:prstGeom prst="roundRect">
            <a:avLst>
              <a:gd name="adj" fmla="val 1896"/>
            </a:avLst>
          </a:prstGeom>
        </p:spPr>
      </p:pic>
      <p:sp>
        <p:nvSpPr>
          <p:cNvPr id="9" name="description-panel">
            <a:extLst>
              <a:ext uri="{FF2B5EF4-FFF2-40B4-BE49-F238E27FC236}">
                <a16:creationId xmlns:a16="http://schemas.microsoft.com/office/drawing/2014/main" id="{9C48CEEE-A9BF-4A6F-91F7-6103E835E3DA}"/>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A1509627-90D6-482F-B9C6-DBF2A21B8D08}"/>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B919DDBD-450E-47E5-88D4-C1933638EADE}"/>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A group can become an investigation chapter with a region, crew rules and assigned responsibilities. The guide encourages clear identity, public safety rules and careful use of roles.</a:t>
            </a:r>
          </a:p>
        </p:txBody>
      </p:sp>
      <p:sp>
        <p:nvSpPr>
          <p:cNvPr id="12" name="Rectangle 11">
            <a:extLst>
              <a:ext uri="{FF2B5EF4-FFF2-40B4-BE49-F238E27FC236}">
                <a16:creationId xmlns:a16="http://schemas.microsoft.com/office/drawing/2014/main" id="{210693A7-DE09-465F-BCBB-00A69EC98B2D}"/>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B2D5F7D5-D101-458C-B56D-7A3F48D42A05}"/>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2D1704E5-EB82-4B57-8637-58191090D173}"/>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FEB7CB72-FD10-4A1B-AF65-A8E03B2A493D}"/>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Regional identity and crew purpose</a:t>
            </a:r>
          </a:p>
        </p:txBody>
      </p:sp>
      <p:sp>
        <p:nvSpPr>
          <p:cNvPr id="16" name="Oval 15">
            <a:extLst>
              <a:ext uri="{FF2B5EF4-FFF2-40B4-BE49-F238E27FC236}">
                <a16:creationId xmlns:a16="http://schemas.microsoft.com/office/drawing/2014/main" id="{35228160-05BF-4DC2-929D-60DB5480D9AC}"/>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263AA2FB-17AD-4DAC-BEB7-D2F8DC9FD88F}"/>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Safety rules are published clearly</a:t>
            </a:r>
          </a:p>
        </p:txBody>
      </p:sp>
      <p:sp>
        <p:nvSpPr>
          <p:cNvPr id="18" name="Oval 17">
            <a:extLst>
              <a:ext uri="{FF2B5EF4-FFF2-40B4-BE49-F238E27FC236}">
                <a16:creationId xmlns:a16="http://schemas.microsoft.com/office/drawing/2014/main" id="{FA15A66D-7926-4438-BA2F-C8A0F658EE5D}"/>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B24C28F5-6F92-4711-AE83-87F42E377804}"/>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Roles organise work without creating hierarchy</a:t>
            </a:r>
          </a:p>
        </p:txBody>
      </p:sp>
      <p:sp>
        <p:nvSpPr>
          <p:cNvPr id="20" name="Rectangle 19">
            <a:extLst>
              <a:ext uri="{FF2B5EF4-FFF2-40B4-BE49-F238E27FC236}">
                <a16:creationId xmlns:a16="http://schemas.microsoft.com/office/drawing/2014/main" id="{5E13CF95-BEB0-4F6D-BC66-3A79E794A34E}"/>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B3FDAC6A-26EC-4978-9F61-9A90A2079D89}"/>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11BED9E8-BA33-40EF-8106-37E572B6C283}"/>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COMMUNITY  •  EXPLORE  •  INVESTIGATE  •  BELIEVE</a:t>
            </a:r>
          </a:p>
        </p:txBody>
      </p:sp>
    </p:spTree>
    <p:extLst>
      <p:ext uri="{BB962C8B-B14F-4D97-AF65-F5344CB8AC3E}">
        <p14:creationId xmlns:p14="http://schemas.microsoft.com/office/powerpoint/2010/main" val="1769492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28CC5E37-B11A-4704-8A35-1CCDA889336F}"/>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MEET</a:t>
            </a:r>
          </a:p>
        </p:txBody>
      </p:sp>
      <p:sp>
        <p:nvSpPr>
          <p:cNvPr id="3" name="slide-number">
            <a:extLst>
              <a:ext uri="{FF2B5EF4-FFF2-40B4-BE49-F238E27FC236}">
                <a16:creationId xmlns:a16="http://schemas.microsoft.com/office/drawing/2014/main" id="{C5FD11EF-2175-40E2-AC1D-0D4E09EF2F2B}"/>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23</a:t>
            </a:r>
          </a:p>
        </p:txBody>
      </p:sp>
      <p:sp>
        <p:nvSpPr>
          <p:cNvPr id="4" name="top-rule">
            <a:extLst>
              <a:ext uri="{FF2B5EF4-FFF2-40B4-BE49-F238E27FC236}">
                <a16:creationId xmlns:a16="http://schemas.microsoft.com/office/drawing/2014/main" id="{5F2D6199-8122-44A4-8E6F-BD29E22A399C}"/>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56839DBD-75CC-42DC-A711-814DF8513595}"/>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Events Hub</a:t>
            </a:r>
          </a:p>
        </p:txBody>
      </p:sp>
      <p:sp>
        <p:nvSpPr>
          <p:cNvPr id="6" name="feature-tagline">
            <a:extLst>
              <a:ext uri="{FF2B5EF4-FFF2-40B4-BE49-F238E27FC236}">
                <a16:creationId xmlns:a16="http://schemas.microsoft.com/office/drawing/2014/main" id="{7B12502F-9890-4E99-B46D-2111F97C54D5}"/>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Plan investigations, meetups, livestreams and hybrid gatherings.</a:t>
            </a:r>
          </a:p>
        </p:txBody>
      </p:sp>
      <p:sp>
        <p:nvSpPr>
          <p:cNvPr id="7" name="screenshot-frame">
            <a:extLst>
              <a:ext uri="{FF2B5EF4-FFF2-40B4-BE49-F238E27FC236}">
                <a16:creationId xmlns:a16="http://schemas.microsoft.com/office/drawing/2014/main" id="{131EEB87-D1C3-4A3E-B41D-AD4A97BAF87A}"/>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8776"/>
            <a:ext cx="7658100" cy="3643448"/>
          </a:xfrm>
          <a:prstGeom prst="roundRect">
            <a:avLst>
              <a:gd name="adj" fmla="val 1896"/>
            </a:avLst>
          </a:prstGeom>
        </p:spPr>
      </p:pic>
      <p:sp>
        <p:nvSpPr>
          <p:cNvPr id="9" name="description-panel">
            <a:extLst>
              <a:ext uri="{FF2B5EF4-FFF2-40B4-BE49-F238E27FC236}">
                <a16:creationId xmlns:a16="http://schemas.microsoft.com/office/drawing/2014/main" id="{28B976E2-16AE-41D3-8342-487197D439B1}"/>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56BD7CC2-25C0-4274-B48D-AE9A4FD96830}"/>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0D6CC73E-533C-4C2B-8A15-E1CD5E6FFE4C}"/>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Events Hub supports discovery, hosting, invitations and attendance choices. Members can search by location or date and take online discussion into a planned gathering.</a:t>
            </a:r>
          </a:p>
        </p:txBody>
      </p:sp>
      <p:sp>
        <p:nvSpPr>
          <p:cNvPr id="12" name="Rectangle 11">
            <a:extLst>
              <a:ext uri="{FF2B5EF4-FFF2-40B4-BE49-F238E27FC236}">
                <a16:creationId xmlns:a16="http://schemas.microsoft.com/office/drawing/2014/main" id="{C8572A31-897B-464E-9CBE-8757EE98073F}"/>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24AF7864-20F0-402C-88CB-93454C01CF56}"/>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356F1822-3D18-4080-A417-35CAE879AABC}"/>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FEAECEF7-B246-4E09-A952-59A3781B357E}"/>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Online, in-person and hybrid events</a:t>
            </a:r>
          </a:p>
        </p:txBody>
      </p:sp>
      <p:sp>
        <p:nvSpPr>
          <p:cNvPr id="16" name="Oval 15">
            <a:extLst>
              <a:ext uri="{FF2B5EF4-FFF2-40B4-BE49-F238E27FC236}">
                <a16:creationId xmlns:a16="http://schemas.microsoft.com/office/drawing/2014/main" id="{481BB184-3377-49A6-ABD2-712737579CB4}"/>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C6DADB80-B501-495B-A931-7084D30B471F}"/>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Hosting, invites and attendance tools</a:t>
            </a:r>
          </a:p>
        </p:txBody>
      </p:sp>
      <p:sp>
        <p:nvSpPr>
          <p:cNvPr id="18" name="Oval 17">
            <a:extLst>
              <a:ext uri="{FF2B5EF4-FFF2-40B4-BE49-F238E27FC236}">
                <a16:creationId xmlns:a16="http://schemas.microsoft.com/office/drawing/2014/main" id="{9ADD9AB9-59BF-457F-B134-30A834CE6AA9}"/>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DD53A075-92EF-4D92-896F-5B05EE9D0BE6}"/>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Search by place, date or category</a:t>
            </a:r>
          </a:p>
        </p:txBody>
      </p:sp>
      <p:sp>
        <p:nvSpPr>
          <p:cNvPr id="20" name="Rectangle 19">
            <a:extLst>
              <a:ext uri="{FF2B5EF4-FFF2-40B4-BE49-F238E27FC236}">
                <a16:creationId xmlns:a16="http://schemas.microsoft.com/office/drawing/2014/main" id="{910362B3-26D4-47C7-A5A4-17616FB0016F}"/>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55DBDFC7-DD7D-4E62-981B-646688F35DB6}"/>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2DC20B43-8AB3-496C-A7D3-DAE651D06100}"/>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MEET  •  EXPLORE  •  INVESTIGATE  •  BELIEVE</a:t>
            </a:r>
          </a:p>
        </p:txBody>
      </p:sp>
    </p:spTree>
    <p:extLst>
      <p:ext uri="{BB962C8B-B14F-4D97-AF65-F5344CB8AC3E}">
        <p14:creationId xmlns:p14="http://schemas.microsoft.com/office/powerpoint/2010/main" val="1940856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FFCED231-BF5E-44C1-96B2-7D980D33EF4C}"/>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MEET</a:t>
            </a:r>
          </a:p>
        </p:txBody>
      </p:sp>
      <p:sp>
        <p:nvSpPr>
          <p:cNvPr id="3" name="slide-number">
            <a:extLst>
              <a:ext uri="{FF2B5EF4-FFF2-40B4-BE49-F238E27FC236}">
                <a16:creationId xmlns:a16="http://schemas.microsoft.com/office/drawing/2014/main" id="{FEB58CA9-5417-4A19-9DA2-0123BFA83DA3}"/>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24</a:t>
            </a:r>
          </a:p>
        </p:txBody>
      </p:sp>
      <p:sp>
        <p:nvSpPr>
          <p:cNvPr id="4" name="top-rule">
            <a:extLst>
              <a:ext uri="{FF2B5EF4-FFF2-40B4-BE49-F238E27FC236}">
                <a16:creationId xmlns:a16="http://schemas.microsoft.com/office/drawing/2014/main" id="{EB5EF4DA-2009-41AA-A58D-258E5DE2D614}"/>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623D3363-3005-40BB-8046-70971D7AA1B7}"/>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ScareBnB</a:t>
            </a:r>
          </a:p>
        </p:txBody>
      </p:sp>
      <p:sp>
        <p:nvSpPr>
          <p:cNvPr id="6" name="feature-tagline">
            <a:extLst>
              <a:ext uri="{FF2B5EF4-FFF2-40B4-BE49-F238E27FC236}">
                <a16:creationId xmlns:a16="http://schemas.microsoft.com/office/drawing/2014/main" id="{CB7F25D1-4E99-47FD-A0B0-6122E800254C}"/>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Browse investigation-friendly venues, overnight stays and paranormal retreats.</a:t>
            </a:r>
          </a:p>
        </p:txBody>
      </p:sp>
      <p:sp>
        <p:nvSpPr>
          <p:cNvPr id="7" name="screenshot-frame">
            <a:extLst>
              <a:ext uri="{FF2B5EF4-FFF2-40B4-BE49-F238E27FC236}">
                <a16:creationId xmlns:a16="http://schemas.microsoft.com/office/drawing/2014/main" id="{1B193C3D-6032-47A6-85C3-6CF14D12BE04}"/>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6739"/>
            <a:ext cx="7658100" cy="3627521"/>
          </a:xfrm>
          <a:prstGeom prst="roundRect">
            <a:avLst>
              <a:gd name="adj" fmla="val 1896"/>
            </a:avLst>
          </a:prstGeom>
        </p:spPr>
      </p:pic>
      <p:sp>
        <p:nvSpPr>
          <p:cNvPr id="9" name="description-panel">
            <a:extLst>
              <a:ext uri="{FF2B5EF4-FFF2-40B4-BE49-F238E27FC236}">
                <a16:creationId xmlns:a16="http://schemas.microsoft.com/office/drawing/2014/main" id="{85FB7D50-9630-4F21-8ADA-99FE2BEB0F5F}"/>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6268698C-189B-4584-9653-E736B8CB9FC7}"/>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14151585-DECB-4B75-9315-A08C96422468}"/>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ScareBnB helps members find venues by country, town, purpose, availability and accessibility. Hosts can list suitable locations while visitors compare practical information.</a:t>
            </a:r>
          </a:p>
        </p:txBody>
      </p:sp>
      <p:sp>
        <p:nvSpPr>
          <p:cNvPr id="12" name="Rectangle 11">
            <a:extLst>
              <a:ext uri="{FF2B5EF4-FFF2-40B4-BE49-F238E27FC236}">
                <a16:creationId xmlns:a16="http://schemas.microsoft.com/office/drawing/2014/main" id="{F7782175-41AD-4A96-95A8-C3DA6F202A57}"/>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64A7A602-C392-4435-A7DE-02A92A2A195F}"/>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8A3DF25A-D514-48D6-ADB5-6B7A75CD0C1D}"/>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23249642-8C2C-4031-BCEA-DFB2A97E86F0}"/>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Search venues by purpose and location</a:t>
            </a:r>
          </a:p>
        </p:txBody>
      </p:sp>
      <p:sp>
        <p:nvSpPr>
          <p:cNvPr id="16" name="Oval 15">
            <a:extLst>
              <a:ext uri="{FF2B5EF4-FFF2-40B4-BE49-F238E27FC236}">
                <a16:creationId xmlns:a16="http://schemas.microsoft.com/office/drawing/2014/main" id="{FB5C8268-1BFE-40CA-B552-801E3EDA0CA2}"/>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A840E47C-4ADF-440E-929A-C5637DDF206D}"/>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Availability, price and access are visible</a:t>
            </a:r>
          </a:p>
        </p:txBody>
      </p:sp>
      <p:sp>
        <p:nvSpPr>
          <p:cNvPr id="18" name="Oval 17">
            <a:extLst>
              <a:ext uri="{FF2B5EF4-FFF2-40B4-BE49-F238E27FC236}">
                <a16:creationId xmlns:a16="http://schemas.microsoft.com/office/drawing/2014/main" id="{4A52363E-25A9-4357-8BDF-2315D8DD169F}"/>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7D39BBBB-81DD-4D81-A9F6-FE0C8A0CEA11}"/>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Hosts can list investigation-friendly places</a:t>
            </a:r>
          </a:p>
        </p:txBody>
      </p:sp>
      <p:sp>
        <p:nvSpPr>
          <p:cNvPr id="20" name="Rectangle 19">
            <a:extLst>
              <a:ext uri="{FF2B5EF4-FFF2-40B4-BE49-F238E27FC236}">
                <a16:creationId xmlns:a16="http://schemas.microsoft.com/office/drawing/2014/main" id="{45CDC108-C000-4975-8F2F-8D1BF7EC05C8}"/>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6FD34AB2-48A1-41F2-BA66-FC4460DC3408}"/>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2F116C20-4927-47BE-AC48-9941504A6FFD}"/>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MEET  •  EXPLORE  •  INVESTIGATE  •  BELIEVE</a:t>
            </a:r>
          </a:p>
        </p:txBody>
      </p:sp>
    </p:spTree>
    <p:extLst>
      <p:ext uri="{BB962C8B-B14F-4D97-AF65-F5344CB8AC3E}">
        <p14:creationId xmlns:p14="http://schemas.microsoft.com/office/powerpoint/2010/main" val="15009171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31EF0010-A353-4E61-9C3C-95B748DEF1D6}"/>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LEARN</a:t>
            </a:r>
          </a:p>
        </p:txBody>
      </p:sp>
      <p:sp>
        <p:nvSpPr>
          <p:cNvPr id="3" name="slide-number">
            <a:extLst>
              <a:ext uri="{FF2B5EF4-FFF2-40B4-BE49-F238E27FC236}">
                <a16:creationId xmlns:a16="http://schemas.microsoft.com/office/drawing/2014/main" id="{2A3E55E3-495F-43A1-A91A-2042CB15EE40}"/>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25</a:t>
            </a:r>
          </a:p>
        </p:txBody>
      </p:sp>
      <p:sp>
        <p:nvSpPr>
          <p:cNvPr id="4" name="top-rule">
            <a:extLst>
              <a:ext uri="{FF2B5EF4-FFF2-40B4-BE49-F238E27FC236}">
                <a16:creationId xmlns:a16="http://schemas.microsoft.com/office/drawing/2014/main" id="{6EB3557B-A32B-437C-AA15-9E72028946E4}"/>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A4EF0500-C042-45AE-B08D-FFF8A7AE1C4D}"/>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Paranormal Academy</a:t>
            </a:r>
          </a:p>
        </p:txBody>
      </p:sp>
      <p:sp>
        <p:nvSpPr>
          <p:cNvPr id="6" name="feature-tagline">
            <a:extLst>
              <a:ext uri="{FF2B5EF4-FFF2-40B4-BE49-F238E27FC236}">
                <a16:creationId xmlns:a16="http://schemas.microsoft.com/office/drawing/2014/main" id="{D0DD991E-ABF7-4946-95E3-B6381FA1EC35}"/>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Self-paced training for safer investigations and clearer critical thinking.</a:t>
            </a:r>
          </a:p>
        </p:txBody>
      </p:sp>
      <p:sp>
        <p:nvSpPr>
          <p:cNvPr id="7" name="screenshot-frame">
            <a:extLst>
              <a:ext uri="{FF2B5EF4-FFF2-40B4-BE49-F238E27FC236}">
                <a16:creationId xmlns:a16="http://schemas.microsoft.com/office/drawing/2014/main" id="{E87AD03C-6CFB-44A4-A7A9-C35723F4000A}"/>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90221"/>
            <a:ext cx="7658100" cy="3620557"/>
          </a:xfrm>
          <a:prstGeom prst="roundRect">
            <a:avLst>
              <a:gd name="adj" fmla="val 1896"/>
            </a:avLst>
          </a:prstGeom>
        </p:spPr>
      </p:pic>
      <p:sp>
        <p:nvSpPr>
          <p:cNvPr id="9" name="description-panel">
            <a:extLst>
              <a:ext uri="{FF2B5EF4-FFF2-40B4-BE49-F238E27FC236}">
                <a16:creationId xmlns:a16="http://schemas.microsoft.com/office/drawing/2014/main" id="{3E08A8CC-1AA9-4B0F-9EFA-BFEB1A1577E3}"/>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CCA19BD0-1107-4540-8E50-3C57F6A43EA8}"/>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98A4496A-52AB-4B06-B6BF-37941DE058F3}"/>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Academy offers short courses and lessons covering investigation safety, evidence handling and marketplace awareness. Badges recognise completion without presenting speculation as fact.</a:t>
            </a:r>
          </a:p>
        </p:txBody>
      </p:sp>
      <p:sp>
        <p:nvSpPr>
          <p:cNvPr id="12" name="Rectangle 11">
            <a:extLst>
              <a:ext uri="{FF2B5EF4-FFF2-40B4-BE49-F238E27FC236}">
                <a16:creationId xmlns:a16="http://schemas.microsoft.com/office/drawing/2014/main" id="{61652CED-6FEB-43DD-BB7B-9A2E5FF27734}"/>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33DE4F4C-E3A9-45F2-A73B-51B78368D35C}"/>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63C75113-9C76-428A-968F-15559E8D7BF3}"/>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97829FA1-B25A-4B6B-A976-DCCA06AEE89C}"/>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Short self-paced courses and lessons</a:t>
            </a:r>
          </a:p>
        </p:txBody>
      </p:sp>
      <p:sp>
        <p:nvSpPr>
          <p:cNvPr id="16" name="Oval 15">
            <a:extLst>
              <a:ext uri="{FF2B5EF4-FFF2-40B4-BE49-F238E27FC236}">
                <a16:creationId xmlns:a16="http://schemas.microsoft.com/office/drawing/2014/main" id="{28AA2A2A-AF43-4DFB-8F48-138E9FF7C2C8}"/>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C4DBD600-A9AB-426B-9D34-CDFEE64BA06D}"/>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Safety and evidence handling lead the syllabus</a:t>
            </a:r>
          </a:p>
        </p:txBody>
      </p:sp>
      <p:sp>
        <p:nvSpPr>
          <p:cNvPr id="18" name="Oval 17">
            <a:extLst>
              <a:ext uri="{FF2B5EF4-FFF2-40B4-BE49-F238E27FC236}">
                <a16:creationId xmlns:a16="http://schemas.microsoft.com/office/drawing/2014/main" id="{0671B732-2F4C-416D-92B7-48A04D225C54}"/>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93464B92-379D-41D6-A6CE-CD85FCAE5C22}"/>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Completion badges show learning progress</a:t>
            </a:r>
          </a:p>
        </p:txBody>
      </p:sp>
      <p:sp>
        <p:nvSpPr>
          <p:cNvPr id="20" name="Rectangle 19">
            <a:extLst>
              <a:ext uri="{FF2B5EF4-FFF2-40B4-BE49-F238E27FC236}">
                <a16:creationId xmlns:a16="http://schemas.microsoft.com/office/drawing/2014/main" id="{6F5D215C-FF80-454B-B305-3066B41E988B}"/>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61362721-DD22-4FA3-8BCC-15171D49E6F2}"/>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BB44777E-3A4B-41D4-91EA-B9DF313A474A}"/>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LEARN  •  EXPLORE  •  INVESTIGATE  •  BELIEVE</a:t>
            </a:r>
          </a:p>
        </p:txBody>
      </p:sp>
    </p:spTree>
    <p:extLst>
      <p:ext uri="{BB962C8B-B14F-4D97-AF65-F5344CB8AC3E}">
        <p14:creationId xmlns:p14="http://schemas.microsoft.com/office/powerpoint/2010/main" val="3012834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B6FFBFAF-8E6E-4B8E-8635-C0703E379F53}"/>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LEARN</a:t>
            </a:r>
          </a:p>
        </p:txBody>
      </p:sp>
      <p:sp>
        <p:nvSpPr>
          <p:cNvPr id="3" name="slide-number">
            <a:extLst>
              <a:ext uri="{FF2B5EF4-FFF2-40B4-BE49-F238E27FC236}">
                <a16:creationId xmlns:a16="http://schemas.microsoft.com/office/drawing/2014/main" id="{72D0A20F-8F5D-45DF-8E4E-47BB9D8909B4}"/>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26</a:t>
            </a:r>
          </a:p>
        </p:txBody>
      </p:sp>
      <p:sp>
        <p:nvSpPr>
          <p:cNvPr id="4" name="top-rule">
            <a:extLst>
              <a:ext uri="{FF2B5EF4-FFF2-40B4-BE49-F238E27FC236}">
                <a16:creationId xmlns:a16="http://schemas.microsoft.com/office/drawing/2014/main" id="{81D9FC0A-945E-4C79-988C-27F7848A8DB9}"/>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A612D3FD-8F0C-4A8A-AEE2-BE1BEC987EEC}"/>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Monthly Mystery Challenges</a:t>
            </a:r>
          </a:p>
        </p:txBody>
      </p:sp>
      <p:sp>
        <p:nvSpPr>
          <p:cNvPr id="6" name="feature-tagline">
            <a:extLst>
              <a:ext uri="{FF2B5EF4-FFF2-40B4-BE49-F238E27FC236}">
                <a16:creationId xmlns:a16="http://schemas.microsoft.com/office/drawing/2014/main" id="{0D3FFFD6-05F7-451F-8A53-F6B69EB58E55}"/>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Rotating community goals reward useful participation rather than empty activity.</a:t>
            </a:r>
          </a:p>
        </p:txBody>
      </p:sp>
      <p:sp>
        <p:nvSpPr>
          <p:cNvPr id="7" name="screenshot-frame">
            <a:extLst>
              <a:ext uri="{FF2B5EF4-FFF2-40B4-BE49-F238E27FC236}">
                <a16:creationId xmlns:a16="http://schemas.microsoft.com/office/drawing/2014/main" id="{AEBDD69B-1365-4D97-BB4C-A684D1CB76CA}"/>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4517"/>
            <a:ext cx="7658100" cy="3631967"/>
          </a:xfrm>
          <a:prstGeom prst="roundRect">
            <a:avLst>
              <a:gd name="adj" fmla="val 1896"/>
            </a:avLst>
          </a:prstGeom>
        </p:spPr>
      </p:pic>
      <p:sp>
        <p:nvSpPr>
          <p:cNvPr id="9" name="description-panel">
            <a:extLst>
              <a:ext uri="{FF2B5EF4-FFF2-40B4-BE49-F238E27FC236}">
                <a16:creationId xmlns:a16="http://schemas.microsoft.com/office/drawing/2014/main" id="{42181F7B-ABCA-490E-9D7E-A1C7B4FF7DAA}"/>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F71C728E-7528-44C2-BE97-0A381077D694}"/>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7EB1AD62-E118-43FC-81B0-C18858676C7B}"/>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Challenges connect field reports, research, check-ins and Academy lessons to automatic progress. Themes change monthly so different interests and types of contribution can take part.</a:t>
            </a:r>
          </a:p>
        </p:txBody>
      </p:sp>
      <p:sp>
        <p:nvSpPr>
          <p:cNvPr id="12" name="Rectangle 11">
            <a:extLst>
              <a:ext uri="{FF2B5EF4-FFF2-40B4-BE49-F238E27FC236}">
                <a16:creationId xmlns:a16="http://schemas.microsoft.com/office/drawing/2014/main" id="{F2B32063-2962-49DF-A3F4-0222CE7ED0E0}"/>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809A8AE1-F24C-430A-93AC-985F80FAF0C7}"/>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65248FCF-3DFF-430A-8F4C-28299B7ABE3E}"/>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E679A1A3-8408-4EBA-847B-F5AFF88105F1}"/>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Progress updates automatically</a:t>
            </a:r>
          </a:p>
        </p:txBody>
      </p:sp>
      <p:sp>
        <p:nvSpPr>
          <p:cNvPr id="16" name="Oval 15">
            <a:extLst>
              <a:ext uri="{FF2B5EF4-FFF2-40B4-BE49-F238E27FC236}">
                <a16:creationId xmlns:a16="http://schemas.microsoft.com/office/drawing/2014/main" id="{5691EF08-9225-46A3-A0CD-71485D17A8EA}"/>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17291056-258D-4FB3-9213-AC7696C455B2}"/>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Themes rotate across research and fieldwork</a:t>
            </a:r>
          </a:p>
        </p:txBody>
      </p:sp>
      <p:sp>
        <p:nvSpPr>
          <p:cNvPr id="18" name="Oval 17">
            <a:extLst>
              <a:ext uri="{FF2B5EF4-FFF2-40B4-BE49-F238E27FC236}">
                <a16:creationId xmlns:a16="http://schemas.microsoft.com/office/drawing/2014/main" id="{1EA18EA4-CE72-457E-B66E-DE47C77BED9D}"/>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D171C750-F19F-40DD-9CC5-420C410C3AE6}"/>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XP rewards genuine participation</a:t>
            </a:r>
          </a:p>
        </p:txBody>
      </p:sp>
      <p:sp>
        <p:nvSpPr>
          <p:cNvPr id="20" name="Rectangle 19">
            <a:extLst>
              <a:ext uri="{FF2B5EF4-FFF2-40B4-BE49-F238E27FC236}">
                <a16:creationId xmlns:a16="http://schemas.microsoft.com/office/drawing/2014/main" id="{CBDEAF61-FCF7-4E04-86EA-5800EDFEB06D}"/>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FBB0298A-C3F5-4147-B919-F51FA55B96EB}"/>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5894A450-AFA0-4607-AE9B-6A9B77BAD6C5}"/>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LEARN  •  EXPLORE  •  INVESTIGATE  •  BELIEVE</a:t>
            </a:r>
          </a:p>
        </p:txBody>
      </p:sp>
    </p:spTree>
    <p:extLst>
      <p:ext uri="{BB962C8B-B14F-4D97-AF65-F5344CB8AC3E}">
        <p14:creationId xmlns:p14="http://schemas.microsoft.com/office/powerpoint/2010/main" val="14781942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FBD76A84-CC24-45B6-8426-1484684D0047}"/>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LEARN</a:t>
            </a:r>
          </a:p>
        </p:txBody>
      </p:sp>
      <p:sp>
        <p:nvSpPr>
          <p:cNvPr id="3" name="slide-number">
            <a:extLst>
              <a:ext uri="{FF2B5EF4-FFF2-40B4-BE49-F238E27FC236}">
                <a16:creationId xmlns:a16="http://schemas.microsoft.com/office/drawing/2014/main" id="{2AB101A6-13BF-4A3B-BC0D-9AB1CB8BBA80}"/>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27</a:t>
            </a:r>
          </a:p>
        </p:txBody>
      </p:sp>
      <p:sp>
        <p:nvSpPr>
          <p:cNvPr id="4" name="top-rule">
            <a:extLst>
              <a:ext uri="{FF2B5EF4-FFF2-40B4-BE49-F238E27FC236}">
                <a16:creationId xmlns:a16="http://schemas.microsoft.com/office/drawing/2014/main" id="{F9D4461B-E187-4493-92C2-AFEFAC5D2255}"/>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3ED8D73F-B298-421B-925C-C5F67B5E1252}"/>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Trophy Room</a:t>
            </a:r>
          </a:p>
        </p:txBody>
      </p:sp>
      <p:sp>
        <p:nvSpPr>
          <p:cNvPr id="6" name="feature-tagline">
            <a:extLst>
              <a:ext uri="{FF2B5EF4-FFF2-40B4-BE49-F238E27FC236}">
                <a16:creationId xmlns:a16="http://schemas.microsoft.com/office/drawing/2014/main" id="{7D5F5D56-89A1-4297-BB46-CA04004F33E4}"/>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A visible home for XP, achievements, badges and progression.</a:t>
            </a:r>
          </a:p>
        </p:txBody>
      </p:sp>
      <p:sp>
        <p:nvSpPr>
          <p:cNvPr id="7" name="screenshot-frame">
            <a:extLst>
              <a:ext uri="{FF2B5EF4-FFF2-40B4-BE49-F238E27FC236}">
                <a16:creationId xmlns:a16="http://schemas.microsoft.com/office/drawing/2014/main" id="{CC38F5A8-A53D-4989-8E57-C5FE0471D33B}"/>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98358"/>
            <a:ext cx="7658100" cy="3604284"/>
          </a:xfrm>
          <a:prstGeom prst="roundRect">
            <a:avLst>
              <a:gd name="adj" fmla="val 1896"/>
            </a:avLst>
          </a:prstGeom>
        </p:spPr>
      </p:pic>
      <p:sp>
        <p:nvSpPr>
          <p:cNvPr id="9" name="description-panel">
            <a:extLst>
              <a:ext uri="{FF2B5EF4-FFF2-40B4-BE49-F238E27FC236}">
                <a16:creationId xmlns:a16="http://schemas.microsoft.com/office/drawing/2014/main" id="{552A930E-6C93-4AB3-9293-B5035FD6C908}"/>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9228AD02-0327-4799-A408-F8B4E7215FE6}"/>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6568BC44-678B-4B5B-964B-DDA61C2E3388}"/>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Trophy Room shows experience, coins, unlocks, achievements and rank progression. Members can understand how activity is recognised and what remains to be completed.</a:t>
            </a:r>
          </a:p>
        </p:txBody>
      </p:sp>
      <p:sp>
        <p:nvSpPr>
          <p:cNvPr id="12" name="Rectangle 11">
            <a:extLst>
              <a:ext uri="{FF2B5EF4-FFF2-40B4-BE49-F238E27FC236}">
                <a16:creationId xmlns:a16="http://schemas.microsoft.com/office/drawing/2014/main" id="{1A632AE5-41BC-46C5-B531-DE3FDD40B472}"/>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763DFE45-FE66-40B8-9E3B-F0BFC44E8184}"/>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FC516865-B8F1-483A-9416-1F00AC97C8A8}"/>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FBE75B9A-6514-41BF-9149-0F02B60BCF6D}"/>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XP and rank progression are transparent</a:t>
            </a:r>
          </a:p>
        </p:txBody>
      </p:sp>
      <p:sp>
        <p:nvSpPr>
          <p:cNvPr id="16" name="Oval 15">
            <a:extLst>
              <a:ext uri="{FF2B5EF4-FFF2-40B4-BE49-F238E27FC236}">
                <a16:creationId xmlns:a16="http://schemas.microsoft.com/office/drawing/2014/main" id="{42479B60-892C-44A0-89F8-40EC86DD1F28}"/>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68809D5B-24CA-4D87-87C2-EC5005F5C913}"/>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Achievements reflect specific activities</a:t>
            </a:r>
          </a:p>
        </p:txBody>
      </p:sp>
      <p:sp>
        <p:nvSpPr>
          <p:cNvPr id="18" name="Oval 17">
            <a:extLst>
              <a:ext uri="{FF2B5EF4-FFF2-40B4-BE49-F238E27FC236}">
                <a16:creationId xmlns:a16="http://schemas.microsoft.com/office/drawing/2014/main" id="{1DE4F2C2-1583-44FF-A7B3-C2681CA554E3}"/>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8A268FE4-4308-4588-BBF3-271C904CACEE}"/>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Separate balances have clear purposes</a:t>
            </a:r>
          </a:p>
        </p:txBody>
      </p:sp>
      <p:sp>
        <p:nvSpPr>
          <p:cNvPr id="20" name="Rectangle 19">
            <a:extLst>
              <a:ext uri="{FF2B5EF4-FFF2-40B4-BE49-F238E27FC236}">
                <a16:creationId xmlns:a16="http://schemas.microsoft.com/office/drawing/2014/main" id="{97BB7871-2DAD-49AC-B925-71B93ACD2576}"/>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2395896A-414B-4E48-8055-CBBFFB0D4FEE}"/>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B41C03C7-51D8-4ED8-8334-F1D89563221F}"/>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LEARN  •  EXPLORE  •  INVESTIGATE  •  BELIEVE</a:t>
            </a:r>
          </a:p>
        </p:txBody>
      </p:sp>
    </p:spTree>
    <p:extLst>
      <p:ext uri="{BB962C8B-B14F-4D97-AF65-F5344CB8AC3E}">
        <p14:creationId xmlns:p14="http://schemas.microsoft.com/office/powerpoint/2010/main" val="227634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D4E47003-F230-47EB-AF46-CF352EA653B7}"/>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LEARN</a:t>
            </a:r>
          </a:p>
        </p:txBody>
      </p:sp>
      <p:sp>
        <p:nvSpPr>
          <p:cNvPr id="3" name="slide-number">
            <a:extLst>
              <a:ext uri="{FF2B5EF4-FFF2-40B4-BE49-F238E27FC236}">
                <a16:creationId xmlns:a16="http://schemas.microsoft.com/office/drawing/2014/main" id="{F439E510-A425-46C8-8A88-871B285C4FBF}"/>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28</a:t>
            </a:r>
          </a:p>
        </p:txBody>
      </p:sp>
      <p:sp>
        <p:nvSpPr>
          <p:cNvPr id="4" name="top-rule">
            <a:extLst>
              <a:ext uri="{FF2B5EF4-FFF2-40B4-BE49-F238E27FC236}">
                <a16:creationId xmlns:a16="http://schemas.microsoft.com/office/drawing/2014/main" id="{053B7034-52E6-4A4D-A810-3DE44DE11006}"/>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BEEE2D4F-E50F-46DC-8BFE-DA9542BB67C4}"/>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Paranormal Country Ambassadors</a:t>
            </a:r>
          </a:p>
        </p:txBody>
      </p:sp>
      <p:sp>
        <p:nvSpPr>
          <p:cNvPr id="6" name="feature-tagline">
            <a:extLst>
              <a:ext uri="{FF2B5EF4-FFF2-40B4-BE49-F238E27FC236}">
                <a16:creationId xmlns:a16="http://schemas.microsoft.com/office/drawing/2014/main" id="{1B5EC9AF-6F97-4132-957B-F3452D5D47E5}"/>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Visible recognition for members who already help the community work well.</a:t>
            </a:r>
          </a:p>
        </p:txBody>
      </p:sp>
      <p:sp>
        <p:nvSpPr>
          <p:cNvPr id="7" name="screenshot-frame">
            <a:extLst>
              <a:ext uri="{FF2B5EF4-FFF2-40B4-BE49-F238E27FC236}">
                <a16:creationId xmlns:a16="http://schemas.microsoft.com/office/drawing/2014/main" id="{795A6BA7-7B98-44F6-AF37-7C918E377923}"/>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9637"/>
            <a:ext cx="7658100" cy="3641727"/>
          </a:xfrm>
          <a:prstGeom prst="roundRect">
            <a:avLst>
              <a:gd name="adj" fmla="val 1896"/>
            </a:avLst>
          </a:prstGeom>
        </p:spPr>
      </p:pic>
      <p:sp>
        <p:nvSpPr>
          <p:cNvPr id="9" name="description-panel">
            <a:extLst>
              <a:ext uri="{FF2B5EF4-FFF2-40B4-BE49-F238E27FC236}">
                <a16:creationId xmlns:a16="http://schemas.microsoft.com/office/drawing/2014/main" id="{0753E916-145D-4231-A9D9-1F70BF5A8F8A}"/>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D65757E1-C856-4F2D-9B40-F097158740F2}"/>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4A4BCE7F-CC80-4322-A421-A0355D74CA75}"/>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volunteer programme recognises Founding, Field and Group Ambassadors. It focuses on welcome, useful contributions, safer practice and healthy local or topic communities.</a:t>
            </a:r>
          </a:p>
        </p:txBody>
      </p:sp>
      <p:sp>
        <p:nvSpPr>
          <p:cNvPr id="12" name="Rectangle 11">
            <a:extLst>
              <a:ext uri="{FF2B5EF4-FFF2-40B4-BE49-F238E27FC236}">
                <a16:creationId xmlns:a16="http://schemas.microsoft.com/office/drawing/2014/main" id="{ECD33D9D-5FE9-47A0-B181-46FC0831BF2C}"/>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3D02F45C-CF91-4D5B-B92E-9E6F4F1E44C9}"/>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08368B39-CFA6-43E6-B9FE-FCB0BB9E4890}"/>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624188B1-496F-48E6-8E45-C6AAAF1AAE2E}"/>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Three roles recognise different contributions</a:t>
            </a:r>
          </a:p>
        </p:txBody>
      </p:sp>
      <p:sp>
        <p:nvSpPr>
          <p:cNvPr id="16" name="Oval 15">
            <a:extLst>
              <a:ext uri="{FF2B5EF4-FFF2-40B4-BE49-F238E27FC236}">
                <a16:creationId xmlns:a16="http://schemas.microsoft.com/office/drawing/2014/main" id="{D3E66C5D-BC72-49A7-B899-DF3F0F2E54DF}"/>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44F048DD-DDC2-4F06-96C6-6EFB71893737}"/>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The programme is voluntary, not a sales script</a:t>
            </a:r>
          </a:p>
        </p:txBody>
      </p:sp>
      <p:sp>
        <p:nvSpPr>
          <p:cNvPr id="18" name="Oval 17">
            <a:extLst>
              <a:ext uri="{FF2B5EF4-FFF2-40B4-BE49-F238E27FC236}">
                <a16:creationId xmlns:a16="http://schemas.microsoft.com/office/drawing/2014/main" id="{FE2E93B4-DCD4-4A5E-B7E2-1C0A07287927}"/>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A9E10FDB-B575-47C7-B513-8A1B3A6F396B}"/>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Recognition is based on useful community behaviour</a:t>
            </a:r>
          </a:p>
        </p:txBody>
      </p:sp>
      <p:sp>
        <p:nvSpPr>
          <p:cNvPr id="20" name="Rectangle 19">
            <a:extLst>
              <a:ext uri="{FF2B5EF4-FFF2-40B4-BE49-F238E27FC236}">
                <a16:creationId xmlns:a16="http://schemas.microsoft.com/office/drawing/2014/main" id="{854E029E-435C-4D12-A47B-33D3E9FECF95}"/>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41C5B8C2-AB6A-4A04-B6F6-9ACE62ACF823}"/>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3A9542D1-049D-4893-9F51-C9FD2F668C90}"/>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LEARN  •  EXPLORE  •  INVESTIGATE  •  BELIEVE</a:t>
            </a:r>
          </a:p>
        </p:txBody>
      </p:sp>
    </p:spTree>
    <p:extLst>
      <p:ext uri="{BB962C8B-B14F-4D97-AF65-F5344CB8AC3E}">
        <p14:creationId xmlns:p14="http://schemas.microsoft.com/office/powerpoint/2010/main" val="6912752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7CA07177-8986-4D16-82B8-0811AB85821C}"/>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COMMERCE</a:t>
            </a:r>
          </a:p>
        </p:txBody>
      </p:sp>
      <p:sp>
        <p:nvSpPr>
          <p:cNvPr id="3" name="slide-number">
            <a:extLst>
              <a:ext uri="{FF2B5EF4-FFF2-40B4-BE49-F238E27FC236}">
                <a16:creationId xmlns:a16="http://schemas.microsoft.com/office/drawing/2014/main" id="{EEBFEF95-E31C-472B-B0C3-6D3305749567}"/>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29</a:t>
            </a:r>
          </a:p>
        </p:txBody>
      </p:sp>
      <p:sp>
        <p:nvSpPr>
          <p:cNvPr id="4" name="top-rule">
            <a:extLst>
              <a:ext uri="{FF2B5EF4-FFF2-40B4-BE49-F238E27FC236}">
                <a16:creationId xmlns:a16="http://schemas.microsoft.com/office/drawing/2014/main" id="{5344A6F9-FE90-4CAD-907B-6DD3187C6009}"/>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AB3506AB-C77C-43B3-9758-8E492B3E2D65}"/>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Marketplace</a:t>
            </a:r>
          </a:p>
        </p:txBody>
      </p:sp>
      <p:sp>
        <p:nvSpPr>
          <p:cNvPr id="6" name="feature-tagline">
            <a:extLst>
              <a:ext uri="{FF2B5EF4-FFF2-40B4-BE49-F238E27FC236}">
                <a16:creationId xmlns:a16="http://schemas.microsoft.com/office/drawing/2014/main" id="{FF3CBFA5-9FCC-442D-B3F0-61F8003A2CE7}"/>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Member listings for paranormal gear, books, clothing and collectibles.</a:t>
            </a:r>
          </a:p>
        </p:txBody>
      </p:sp>
      <p:sp>
        <p:nvSpPr>
          <p:cNvPr id="7" name="screenshot-frame">
            <a:extLst>
              <a:ext uri="{FF2B5EF4-FFF2-40B4-BE49-F238E27FC236}">
                <a16:creationId xmlns:a16="http://schemas.microsoft.com/office/drawing/2014/main" id="{9C581CD8-E3BA-4710-9DE6-2754B02B23D8}"/>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4741"/>
            <a:ext cx="7658100" cy="3651518"/>
          </a:xfrm>
          <a:prstGeom prst="roundRect">
            <a:avLst>
              <a:gd name="adj" fmla="val 1896"/>
            </a:avLst>
          </a:prstGeom>
        </p:spPr>
      </p:pic>
      <p:sp>
        <p:nvSpPr>
          <p:cNvPr id="9" name="description-panel">
            <a:extLst>
              <a:ext uri="{FF2B5EF4-FFF2-40B4-BE49-F238E27FC236}">
                <a16:creationId xmlns:a16="http://schemas.microsoft.com/office/drawing/2014/main" id="{22563BD8-EFB0-469F-A14E-B2BA912BF836}"/>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89669555-F359-4F2D-B279-54999B083F67}"/>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EAC6D139-E6F7-4E13-AFF0-1FD03456E7B7}"/>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Marketplace lets members list, search, save and filter items. Paranormal Country hosts the listings, while payment and delivery are arranged privately between buyer and seller.</a:t>
            </a:r>
          </a:p>
        </p:txBody>
      </p:sp>
      <p:sp>
        <p:nvSpPr>
          <p:cNvPr id="12" name="Rectangle 11">
            <a:extLst>
              <a:ext uri="{FF2B5EF4-FFF2-40B4-BE49-F238E27FC236}">
                <a16:creationId xmlns:a16="http://schemas.microsoft.com/office/drawing/2014/main" id="{EC0D7522-E67C-4F90-B46B-59C781A8191C}"/>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5AF2353D-A233-41D7-B44B-A72ADFA254AF}"/>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C779324B-D082-4A36-A243-D20CD5C7BC72}"/>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9162A1D4-25DE-4A5A-91C6-BB5D5CDEE82F}"/>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Search and filter member listings</a:t>
            </a:r>
          </a:p>
        </p:txBody>
      </p:sp>
      <p:sp>
        <p:nvSpPr>
          <p:cNvPr id="16" name="Oval 15">
            <a:extLst>
              <a:ext uri="{FF2B5EF4-FFF2-40B4-BE49-F238E27FC236}">
                <a16:creationId xmlns:a16="http://schemas.microsoft.com/office/drawing/2014/main" id="{04DF3B8B-826F-4554-B87A-2B85AB7B1879}"/>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F788018D-673B-4B07-A464-F094F01A2050}"/>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Seller identity remains connected to the community</a:t>
            </a:r>
          </a:p>
        </p:txBody>
      </p:sp>
      <p:sp>
        <p:nvSpPr>
          <p:cNvPr id="18" name="Oval 17">
            <a:extLst>
              <a:ext uri="{FF2B5EF4-FFF2-40B4-BE49-F238E27FC236}">
                <a16:creationId xmlns:a16="http://schemas.microsoft.com/office/drawing/2014/main" id="{91CEE2AB-AE61-4327-85D4-9F0FDB164FAA}"/>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6262D036-0E5B-4E27-B024-C1B4287462C3}"/>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Buyer caution is stated clearly</a:t>
            </a:r>
          </a:p>
        </p:txBody>
      </p:sp>
      <p:sp>
        <p:nvSpPr>
          <p:cNvPr id="20" name="Rectangle 19">
            <a:extLst>
              <a:ext uri="{FF2B5EF4-FFF2-40B4-BE49-F238E27FC236}">
                <a16:creationId xmlns:a16="http://schemas.microsoft.com/office/drawing/2014/main" id="{6F8EB161-3B40-4DD3-85CF-1EDFDB3A3ECD}"/>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334A3779-890D-4169-BC53-72582DCB988D}"/>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648F172D-9DD2-400F-9C47-BBE714912250}"/>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COMMERCE  •  EXPLORE  •  INVESTIGATE  •  BELIEVE</a:t>
            </a:r>
          </a:p>
        </p:txBody>
      </p:sp>
    </p:spTree>
    <p:extLst>
      <p:ext uri="{BB962C8B-B14F-4D97-AF65-F5344CB8AC3E}">
        <p14:creationId xmlns:p14="http://schemas.microsoft.com/office/powerpoint/2010/main" val="3649291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7080A"/>
            </a:gs>
            <a:gs pos="100000">
              <a:srgbClr val="10141A"/>
            </a:gs>
          </a:gsLst>
          <a:lin ang="0"/>
        </a:gradFill>
        <a:effectLst/>
      </p:bgPr>
    </p:bg>
    <p:spTree>
      <p:nvGrpSpPr>
        <p:cNvPr id="1" name=""/>
        <p:cNvGrpSpPr/>
        <p:nvPr/>
      </p:nvGrpSpPr>
      <p:grpSpPr>
        <a:xfrm>
          <a:off x="0" y="0"/>
          <a:ext cx="0" cy="0"/>
          <a:chOff x="0" y="0"/>
          <a:chExt cx="0" cy="0"/>
        </a:xfrm>
      </p:grpSpPr>
      <p:pic>
        <p:nvPicPr>
          <p:cNvPr id="29" name="Picture 28"/>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7E57D7B2-96C6-4FA1-87D8-0A985A45CD21}"/>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THE MEMBER JOURNEY</a:t>
            </a:r>
          </a:p>
        </p:txBody>
      </p:sp>
      <p:sp>
        <p:nvSpPr>
          <p:cNvPr id="3" name="slide-number">
            <a:extLst>
              <a:ext uri="{FF2B5EF4-FFF2-40B4-BE49-F238E27FC236}">
                <a16:creationId xmlns:a16="http://schemas.microsoft.com/office/drawing/2014/main" id="{9C6E7EB1-7793-47E0-A80D-6012946916D3}"/>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03</a:t>
            </a:r>
          </a:p>
        </p:txBody>
      </p:sp>
      <p:sp>
        <p:nvSpPr>
          <p:cNvPr id="4" name="top-rule">
            <a:extLst>
              <a:ext uri="{FF2B5EF4-FFF2-40B4-BE49-F238E27FC236}">
                <a16:creationId xmlns:a16="http://schemas.microsoft.com/office/drawing/2014/main" id="{4F23AD17-04DA-4863-B6E5-2E2690CCEE45}"/>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Rectangle 4">
            <a:extLst>
              <a:ext uri="{FF2B5EF4-FFF2-40B4-BE49-F238E27FC236}">
                <a16:creationId xmlns:a16="http://schemas.microsoft.com/office/drawing/2014/main" id="{D99D894D-43AB-4086-882C-EBFF1F6DB0C8}"/>
              </a:ext>
            </a:extLst>
          </p:cNvPr>
          <p:cNvSpPr>
            <a:spLocks noGrp="1"/>
          </p:cNvSpPr>
          <p:nvPr/>
        </p:nvSpPr>
        <p:spPr>
          <a:xfrm>
            <a:off x="609600" y="1066800"/>
            <a:ext cx="10096500" cy="609600"/>
          </a:xfrm>
          <a:prstGeom prst="rect">
            <a:avLst/>
          </a:prstGeom>
          <a:noFill/>
          <a:ln w="0">
            <a:noFill/>
            <a:prstDash val="solid"/>
          </a:ln>
        </p:spPr>
        <p:txBody>
          <a:bodyPr lIns="0" tIns="0" rIns="0" bIns="0" anchor="t">
            <a:normAutofit/>
          </a:bodyPr>
          <a:lstStyle/>
          <a:p>
            <a:pPr algn="l">
              <a:defRPr sz="3675" b="1">
                <a:solidFill>
                  <a:srgbClr val="F4F2EE"/>
                </a:solidFill>
                <a:latin typeface="DejaVu Serif"/>
                <a:ea typeface="DejaVu Serif"/>
                <a:cs typeface="DejaVu Serif"/>
              </a:defRPr>
            </a:pPr>
            <a:r>
              <a:rPr sz="3675" b="1">
                <a:solidFill>
                  <a:srgbClr val="F4F2EE"/>
                </a:solidFill>
                <a:latin typeface="DejaVu Serif"/>
                <a:ea typeface="DejaVu Serif"/>
                <a:cs typeface="DejaVu Serif"/>
              </a:rPr>
              <a:t>One platform, one continuous journey</a:t>
            </a:r>
          </a:p>
        </p:txBody>
      </p:sp>
      <p:sp>
        <p:nvSpPr>
          <p:cNvPr id="6" name="Rectangle 5">
            <a:extLst>
              <a:ext uri="{FF2B5EF4-FFF2-40B4-BE49-F238E27FC236}">
                <a16:creationId xmlns:a16="http://schemas.microsoft.com/office/drawing/2014/main" id="{023E74C4-3877-4791-B9D8-1CF770199A76}"/>
              </a:ext>
            </a:extLst>
          </p:cNvPr>
          <p:cNvSpPr>
            <a:spLocks noGrp="1"/>
          </p:cNvSpPr>
          <p:nvPr/>
        </p:nvSpPr>
        <p:spPr>
          <a:xfrm>
            <a:off x="638175" y="1752600"/>
            <a:ext cx="6667500" cy="304800"/>
          </a:xfrm>
          <a:prstGeom prst="rect">
            <a:avLst/>
          </a:prstGeom>
          <a:noFill/>
          <a:ln w="0">
            <a:noFill/>
            <a:prstDash val="solid"/>
          </a:ln>
        </p:spPr>
        <p:txBody>
          <a:bodyPr lIns="0" tIns="0" rIns="0" bIns="0" anchor="t">
            <a:normAutofit/>
          </a:bodyPr>
          <a:lstStyle/>
          <a:p>
            <a:pPr algn="l">
              <a:defRPr sz="1425" b="0">
                <a:solidFill>
                  <a:srgbClr val="B7BDC5"/>
                </a:solidFill>
                <a:latin typeface="DejaVu Sans"/>
                <a:ea typeface="DejaVu Sans"/>
                <a:cs typeface="DejaVu Sans"/>
              </a:defRPr>
            </a:pPr>
            <a:r>
              <a:rPr sz="1425" b="0">
                <a:solidFill>
                  <a:srgbClr val="B7BDC5"/>
                </a:solidFill>
                <a:latin typeface="DejaVu Sans"/>
                <a:ea typeface="DejaVu Sans"/>
                <a:cs typeface="DejaVu Sans"/>
              </a:rPr>
              <a:t>Each stage creates the reason for the next.</a:t>
            </a:r>
          </a:p>
        </p:txBody>
      </p:sp>
      <p:sp>
        <p:nvSpPr>
          <p:cNvPr id="7" name="journey-connector-1">
            <a:extLst>
              <a:ext uri="{FF2B5EF4-FFF2-40B4-BE49-F238E27FC236}">
                <a16:creationId xmlns:a16="http://schemas.microsoft.com/office/drawing/2014/main" id="{583A6715-E288-473B-95B2-D803B5F1DD01}"/>
              </a:ext>
            </a:extLst>
          </p:cNvPr>
          <p:cNvSpPr>
            <a:spLocks noGrp="1"/>
          </p:cNvSpPr>
          <p:nvPr/>
        </p:nvSpPr>
        <p:spPr>
          <a:xfrm>
            <a:off x="2724150" y="3714750"/>
            <a:ext cx="1104900" cy="38100"/>
          </a:xfrm>
          <a:prstGeom prst="roundRect">
            <a:avLst>
              <a:gd name="adj" fmla="val 50000"/>
            </a:avLst>
          </a:prstGeom>
          <a:solidFill>
            <a:srgbClr val="E42531">
              <a:alpha val="65000"/>
            </a:srgbClr>
          </a:solidFill>
          <a:ln w="0">
            <a:noFill/>
            <a:prstDash val="solid"/>
          </a:ln>
        </p:spPr>
        <p:txBody>
          <a:bodyPr/>
          <a:lstStyle/>
          <a:p>
            <a:endParaRPr lang="en-GB"/>
          </a:p>
        </p:txBody>
      </p:sp>
      <p:sp>
        <p:nvSpPr>
          <p:cNvPr id="8" name="journey-connector-2">
            <a:extLst>
              <a:ext uri="{FF2B5EF4-FFF2-40B4-BE49-F238E27FC236}">
                <a16:creationId xmlns:a16="http://schemas.microsoft.com/office/drawing/2014/main" id="{EF39327E-A247-4D28-9670-452584AC0AD2}"/>
              </a:ext>
            </a:extLst>
          </p:cNvPr>
          <p:cNvSpPr>
            <a:spLocks noGrp="1"/>
          </p:cNvSpPr>
          <p:nvPr/>
        </p:nvSpPr>
        <p:spPr>
          <a:xfrm>
            <a:off x="5410200" y="3714750"/>
            <a:ext cx="1104900" cy="38100"/>
          </a:xfrm>
          <a:prstGeom prst="roundRect">
            <a:avLst>
              <a:gd name="adj" fmla="val 50000"/>
            </a:avLst>
          </a:prstGeom>
          <a:solidFill>
            <a:srgbClr val="E42531">
              <a:alpha val="65000"/>
            </a:srgbClr>
          </a:solidFill>
          <a:ln w="0">
            <a:noFill/>
            <a:prstDash val="solid"/>
          </a:ln>
        </p:spPr>
        <p:txBody>
          <a:bodyPr/>
          <a:lstStyle/>
          <a:p>
            <a:endParaRPr lang="en-GB"/>
          </a:p>
        </p:txBody>
      </p:sp>
      <p:sp>
        <p:nvSpPr>
          <p:cNvPr id="9" name="journey-connector-3">
            <a:extLst>
              <a:ext uri="{FF2B5EF4-FFF2-40B4-BE49-F238E27FC236}">
                <a16:creationId xmlns:a16="http://schemas.microsoft.com/office/drawing/2014/main" id="{86F83138-E714-48CB-9EC2-4BDEB02109CF}"/>
              </a:ext>
            </a:extLst>
          </p:cNvPr>
          <p:cNvSpPr>
            <a:spLocks noGrp="1"/>
          </p:cNvSpPr>
          <p:nvPr/>
        </p:nvSpPr>
        <p:spPr>
          <a:xfrm>
            <a:off x="8096250" y="3714750"/>
            <a:ext cx="1104900" cy="38100"/>
          </a:xfrm>
          <a:prstGeom prst="roundRect">
            <a:avLst>
              <a:gd name="adj" fmla="val 50000"/>
            </a:avLst>
          </a:prstGeom>
          <a:solidFill>
            <a:srgbClr val="E42531">
              <a:alpha val="65000"/>
            </a:srgbClr>
          </a:solidFill>
          <a:ln w="0">
            <a:noFill/>
            <a:prstDash val="solid"/>
          </a:ln>
        </p:spPr>
        <p:txBody>
          <a:bodyPr/>
          <a:lstStyle/>
          <a:p>
            <a:endParaRPr lang="en-GB"/>
          </a:p>
        </p:txBody>
      </p:sp>
      <p:sp>
        <p:nvSpPr>
          <p:cNvPr id="10" name="Oval 9">
            <a:extLst>
              <a:ext uri="{FF2B5EF4-FFF2-40B4-BE49-F238E27FC236}">
                <a16:creationId xmlns:a16="http://schemas.microsoft.com/office/drawing/2014/main" id="{622CD33B-FBA0-493C-9405-8CF2CBF8B452}"/>
              </a:ext>
            </a:extLst>
          </p:cNvPr>
          <p:cNvSpPr>
            <a:spLocks noGrp="1"/>
          </p:cNvSpPr>
          <p:nvPr/>
        </p:nvSpPr>
        <p:spPr>
          <a:xfrm>
            <a:off x="762000" y="2838450"/>
            <a:ext cx="1809750" cy="1809750"/>
          </a:xfrm>
          <a:prstGeom prst="ellipse">
            <a:avLst/>
          </a:prstGeom>
          <a:solidFill>
            <a:srgbClr val="111419">
              <a:alpha val="96000"/>
            </a:srgbClr>
          </a:solidFill>
          <a:ln w="19050">
            <a:solidFill>
              <a:srgbClr val="E42531">
                <a:alpha val="45000"/>
              </a:srgbClr>
            </a:solidFill>
            <a:prstDash val="solid"/>
          </a:ln>
        </p:spPr>
        <p:txBody>
          <a:bodyPr/>
          <a:lstStyle/>
          <a:p>
            <a:endParaRPr lang="en-GB"/>
          </a:p>
        </p:txBody>
      </p:sp>
      <p:sp>
        <p:nvSpPr>
          <p:cNvPr id="11" name="Rectangle 10">
            <a:extLst>
              <a:ext uri="{FF2B5EF4-FFF2-40B4-BE49-F238E27FC236}">
                <a16:creationId xmlns:a16="http://schemas.microsoft.com/office/drawing/2014/main" id="{BBEB3A5B-9362-4C64-9438-82FFA324FB41}"/>
              </a:ext>
            </a:extLst>
          </p:cNvPr>
          <p:cNvSpPr>
            <a:spLocks noGrp="1"/>
          </p:cNvSpPr>
          <p:nvPr/>
        </p:nvSpPr>
        <p:spPr>
          <a:xfrm>
            <a:off x="1390650" y="3143250"/>
            <a:ext cx="552450" cy="228600"/>
          </a:xfrm>
          <a:prstGeom prst="rect">
            <a:avLst/>
          </a:prstGeom>
          <a:noFill/>
          <a:ln w="0">
            <a:noFill/>
            <a:prstDash val="solid"/>
          </a:ln>
        </p:spPr>
        <p:txBody>
          <a:bodyPr lIns="0" tIns="0" rIns="0" bIns="0" anchor="t">
            <a:normAutofit/>
          </a:bodyPr>
          <a:lstStyle/>
          <a:p>
            <a:pPr algn="ctr">
              <a:defRPr sz="1050" b="1">
                <a:solidFill>
                  <a:srgbClr val="7D858E"/>
                </a:solidFill>
                <a:latin typeface="DejaVu Sans"/>
                <a:ea typeface="DejaVu Sans"/>
                <a:cs typeface="DejaVu Sans"/>
              </a:defRPr>
            </a:pPr>
            <a:r>
              <a:rPr sz="1050" b="1">
                <a:solidFill>
                  <a:srgbClr val="7D858E"/>
                </a:solidFill>
                <a:latin typeface="DejaVu Sans"/>
                <a:ea typeface="DejaVu Sans"/>
                <a:cs typeface="DejaVu Sans"/>
              </a:rPr>
              <a:t>01</a:t>
            </a:r>
          </a:p>
        </p:txBody>
      </p:sp>
      <p:sp>
        <p:nvSpPr>
          <p:cNvPr id="12" name="Rectangle 11">
            <a:extLst>
              <a:ext uri="{FF2B5EF4-FFF2-40B4-BE49-F238E27FC236}">
                <a16:creationId xmlns:a16="http://schemas.microsoft.com/office/drawing/2014/main" id="{C3126A36-1A62-4433-94A0-16CA50D85148}"/>
              </a:ext>
            </a:extLst>
          </p:cNvPr>
          <p:cNvSpPr>
            <a:spLocks noGrp="1"/>
          </p:cNvSpPr>
          <p:nvPr/>
        </p:nvSpPr>
        <p:spPr>
          <a:xfrm>
            <a:off x="971550" y="3543300"/>
            <a:ext cx="1390650" cy="285750"/>
          </a:xfrm>
          <a:prstGeom prst="rect">
            <a:avLst/>
          </a:prstGeom>
          <a:noFill/>
          <a:ln w="0">
            <a:noFill/>
            <a:prstDash val="solid"/>
          </a:ln>
        </p:spPr>
        <p:txBody>
          <a:bodyPr lIns="0" tIns="0" rIns="0" bIns="0" anchor="t">
            <a:normAutofit/>
          </a:bodyPr>
          <a:lstStyle/>
          <a:p>
            <a:pPr algn="ctr">
              <a:defRPr sz="1500" b="1">
                <a:solidFill>
                  <a:srgbClr val="F4F2EE"/>
                </a:solidFill>
                <a:latin typeface="DejaVu Sans"/>
                <a:ea typeface="DejaVu Sans"/>
                <a:cs typeface="DejaVu Sans"/>
              </a:defRPr>
            </a:pPr>
            <a:r>
              <a:rPr sz="1500" b="1">
                <a:solidFill>
                  <a:srgbClr val="F4F2EE"/>
                </a:solidFill>
                <a:latin typeface="DejaVu Sans"/>
                <a:ea typeface="DejaVu Sans"/>
                <a:cs typeface="DejaVu Sans"/>
              </a:rPr>
              <a:t>DISCOVER</a:t>
            </a:r>
          </a:p>
        </p:txBody>
      </p:sp>
      <p:sp>
        <p:nvSpPr>
          <p:cNvPr id="13" name="Rectangle 12">
            <a:extLst>
              <a:ext uri="{FF2B5EF4-FFF2-40B4-BE49-F238E27FC236}">
                <a16:creationId xmlns:a16="http://schemas.microsoft.com/office/drawing/2014/main" id="{FBA394C5-9664-4EF8-A99B-899932116D40}"/>
              </a:ext>
            </a:extLst>
          </p:cNvPr>
          <p:cNvSpPr>
            <a:spLocks noGrp="1"/>
          </p:cNvSpPr>
          <p:nvPr/>
        </p:nvSpPr>
        <p:spPr>
          <a:xfrm>
            <a:off x="609600" y="4895850"/>
            <a:ext cx="2114550" cy="723900"/>
          </a:xfrm>
          <a:prstGeom prst="rect">
            <a:avLst/>
          </a:prstGeom>
          <a:noFill/>
          <a:ln w="0">
            <a:noFill/>
            <a:prstDash val="solid"/>
          </a:ln>
        </p:spPr>
        <p:txBody>
          <a:bodyPr lIns="0" tIns="0" rIns="0" bIns="0" anchor="t">
            <a:normAutofit/>
          </a:bodyPr>
          <a:lstStyle/>
          <a:p>
            <a:pPr algn="ctr">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Find haunted places, trails and activity around you.</a:t>
            </a:r>
          </a:p>
        </p:txBody>
      </p:sp>
      <p:sp>
        <p:nvSpPr>
          <p:cNvPr id="14" name="Oval 13">
            <a:extLst>
              <a:ext uri="{FF2B5EF4-FFF2-40B4-BE49-F238E27FC236}">
                <a16:creationId xmlns:a16="http://schemas.microsoft.com/office/drawing/2014/main" id="{4DF91D60-EC0A-4A81-B8A1-F3808B95A1E1}"/>
              </a:ext>
            </a:extLst>
          </p:cNvPr>
          <p:cNvSpPr>
            <a:spLocks noGrp="1"/>
          </p:cNvSpPr>
          <p:nvPr/>
        </p:nvSpPr>
        <p:spPr>
          <a:xfrm>
            <a:off x="3448050" y="2838450"/>
            <a:ext cx="1809750" cy="1809750"/>
          </a:xfrm>
          <a:prstGeom prst="ellipse">
            <a:avLst/>
          </a:prstGeom>
          <a:solidFill>
            <a:srgbClr val="111419">
              <a:alpha val="96000"/>
            </a:srgbClr>
          </a:solidFill>
          <a:ln w="19050">
            <a:solidFill>
              <a:srgbClr val="E42531">
                <a:alpha val="45000"/>
              </a:srgbClr>
            </a:solidFill>
            <a:prstDash val="solid"/>
          </a:ln>
        </p:spPr>
        <p:txBody>
          <a:bodyPr/>
          <a:lstStyle/>
          <a:p>
            <a:endParaRPr lang="en-GB"/>
          </a:p>
        </p:txBody>
      </p:sp>
      <p:sp>
        <p:nvSpPr>
          <p:cNvPr id="15" name="Rectangle 14">
            <a:extLst>
              <a:ext uri="{FF2B5EF4-FFF2-40B4-BE49-F238E27FC236}">
                <a16:creationId xmlns:a16="http://schemas.microsoft.com/office/drawing/2014/main" id="{084C06D6-2DD6-40D0-B20D-5F608A26AC06}"/>
              </a:ext>
            </a:extLst>
          </p:cNvPr>
          <p:cNvSpPr>
            <a:spLocks noGrp="1"/>
          </p:cNvSpPr>
          <p:nvPr/>
        </p:nvSpPr>
        <p:spPr>
          <a:xfrm>
            <a:off x="4076700" y="3143250"/>
            <a:ext cx="552450" cy="228600"/>
          </a:xfrm>
          <a:prstGeom prst="rect">
            <a:avLst/>
          </a:prstGeom>
          <a:noFill/>
          <a:ln w="0">
            <a:noFill/>
            <a:prstDash val="solid"/>
          </a:ln>
        </p:spPr>
        <p:txBody>
          <a:bodyPr lIns="0" tIns="0" rIns="0" bIns="0" anchor="t">
            <a:normAutofit/>
          </a:bodyPr>
          <a:lstStyle/>
          <a:p>
            <a:pPr algn="ctr">
              <a:defRPr sz="1050" b="1">
                <a:solidFill>
                  <a:srgbClr val="7D858E"/>
                </a:solidFill>
                <a:latin typeface="DejaVu Sans"/>
                <a:ea typeface="DejaVu Sans"/>
                <a:cs typeface="DejaVu Sans"/>
              </a:defRPr>
            </a:pPr>
            <a:r>
              <a:rPr sz="1050" b="1">
                <a:solidFill>
                  <a:srgbClr val="7D858E"/>
                </a:solidFill>
                <a:latin typeface="DejaVu Sans"/>
                <a:ea typeface="DejaVu Sans"/>
                <a:cs typeface="DejaVu Sans"/>
              </a:rPr>
              <a:t>02</a:t>
            </a:r>
          </a:p>
        </p:txBody>
      </p:sp>
      <p:sp>
        <p:nvSpPr>
          <p:cNvPr id="16" name="Rectangle 15">
            <a:extLst>
              <a:ext uri="{FF2B5EF4-FFF2-40B4-BE49-F238E27FC236}">
                <a16:creationId xmlns:a16="http://schemas.microsoft.com/office/drawing/2014/main" id="{F9B6A93C-423E-4C0E-9268-733B24412BD0}"/>
              </a:ext>
            </a:extLst>
          </p:cNvPr>
          <p:cNvSpPr>
            <a:spLocks noGrp="1"/>
          </p:cNvSpPr>
          <p:nvPr/>
        </p:nvSpPr>
        <p:spPr>
          <a:xfrm>
            <a:off x="3657600" y="3543300"/>
            <a:ext cx="1390650" cy="285750"/>
          </a:xfrm>
          <a:prstGeom prst="rect">
            <a:avLst/>
          </a:prstGeom>
          <a:noFill/>
          <a:ln w="0">
            <a:noFill/>
            <a:prstDash val="solid"/>
          </a:ln>
        </p:spPr>
        <p:txBody>
          <a:bodyPr lIns="0" tIns="0" rIns="0" bIns="0" anchor="t">
            <a:normAutofit/>
          </a:bodyPr>
          <a:lstStyle/>
          <a:p>
            <a:pPr algn="ctr">
              <a:defRPr sz="1500" b="1">
                <a:solidFill>
                  <a:srgbClr val="F4F2EE"/>
                </a:solidFill>
                <a:latin typeface="DejaVu Sans"/>
                <a:ea typeface="DejaVu Sans"/>
                <a:cs typeface="DejaVu Sans"/>
              </a:defRPr>
            </a:pPr>
            <a:r>
              <a:rPr sz="1500" b="1">
                <a:solidFill>
                  <a:srgbClr val="F4F2EE"/>
                </a:solidFill>
                <a:latin typeface="DejaVu Sans"/>
                <a:ea typeface="DejaVu Sans"/>
                <a:cs typeface="DejaVu Sans"/>
              </a:rPr>
              <a:t>DOCUMENT</a:t>
            </a:r>
          </a:p>
        </p:txBody>
      </p:sp>
      <p:sp>
        <p:nvSpPr>
          <p:cNvPr id="17" name="Rectangle 16">
            <a:extLst>
              <a:ext uri="{FF2B5EF4-FFF2-40B4-BE49-F238E27FC236}">
                <a16:creationId xmlns:a16="http://schemas.microsoft.com/office/drawing/2014/main" id="{EB58AF0A-319A-4174-8592-0DE7B90593D2}"/>
              </a:ext>
            </a:extLst>
          </p:cNvPr>
          <p:cNvSpPr>
            <a:spLocks noGrp="1"/>
          </p:cNvSpPr>
          <p:nvPr/>
        </p:nvSpPr>
        <p:spPr>
          <a:xfrm>
            <a:off x="3295650" y="4895850"/>
            <a:ext cx="2114550" cy="723900"/>
          </a:xfrm>
          <a:prstGeom prst="rect">
            <a:avLst/>
          </a:prstGeom>
          <a:noFill/>
          <a:ln w="0">
            <a:noFill/>
            <a:prstDash val="solid"/>
          </a:ln>
        </p:spPr>
        <p:txBody>
          <a:bodyPr lIns="0" tIns="0" rIns="0" bIns="0" anchor="t">
            <a:normAutofit/>
          </a:bodyPr>
          <a:lstStyle/>
          <a:p>
            <a:pPr algn="ctr">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Capture reports, evidence and context carefully.</a:t>
            </a:r>
          </a:p>
        </p:txBody>
      </p:sp>
      <p:sp>
        <p:nvSpPr>
          <p:cNvPr id="18" name="Oval 17">
            <a:extLst>
              <a:ext uri="{FF2B5EF4-FFF2-40B4-BE49-F238E27FC236}">
                <a16:creationId xmlns:a16="http://schemas.microsoft.com/office/drawing/2014/main" id="{3B49F956-DEE2-4C80-BDB7-89E8156491E0}"/>
              </a:ext>
            </a:extLst>
          </p:cNvPr>
          <p:cNvSpPr>
            <a:spLocks noGrp="1"/>
          </p:cNvSpPr>
          <p:nvPr/>
        </p:nvSpPr>
        <p:spPr>
          <a:xfrm>
            <a:off x="6134100" y="2838450"/>
            <a:ext cx="1809750" cy="1809750"/>
          </a:xfrm>
          <a:prstGeom prst="ellipse">
            <a:avLst/>
          </a:prstGeom>
          <a:solidFill>
            <a:srgbClr val="111419">
              <a:alpha val="96000"/>
            </a:srgbClr>
          </a:solidFill>
          <a:ln w="19050">
            <a:solidFill>
              <a:srgbClr val="E42531">
                <a:alpha val="45000"/>
              </a:srgbClr>
            </a:solidFill>
            <a:prstDash val="solid"/>
          </a:ln>
        </p:spPr>
        <p:txBody>
          <a:bodyPr/>
          <a:lstStyle/>
          <a:p>
            <a:endParaRPr lang="en-GB"/>
          </a:p>
        </p:txBody>
      </p:sp>
      <p:sp>
        <p:nvSpPr>
          <p:cNvPr id="19" name="Rectangle 18">
            <a:extLst>
              <a:ext uri="{FF2B5EF4-FFF2-40B4-BE49-F238E27FC236}">
                <a16:creationId xmlns:a16="http://schemas.microsoft.com/office/drawing/2014/main" id="{ADD45FA7-7952-4E14-95DE-16CCB09DD287}"/>
              </a:ext>
            </a:extLst>
          </p:cNvPr>
          <p:cNvSpPr>
            <a:spLocks noGrp="1"/>
          </p:cNvSpPr>
          <p:nvPr/>
        </p:nvSpPr>
        <p:spPr>
          <a:xfrm>
            <a:off x="6762750" y="3143250"/>
            <a:ext cx="552450" cy="228600"/>
          </a:xfrm>
          <a:prstGeom prst="rect">
            <a:avLst/>
          </a:prstGeom>
          <a:noFill/>
          <a:ln w="0">
            <a:noFill/>
            <a:prstDash val="solid"/>
          </a:ln>
        </p:spPr>
        <p:txBody>
          <a:bodyPr lIns="0" tIns="0" rIns="0" bIns="0" anchor="t">
            <a:normAutofit/>
          </a:bodyPr>
          <a:lstStyle/>
          <a:p>
            <a:pPr algn="ctr">
              <a:defRPr sz="1050" b="1">
                <a:solidFill>
                  <a:srgbClr val="7D858E"/>
                </a:solidFill>
                <a:latin typeface="DejaVu Sans"/>
                <a:ea typeface="DejaVu Sans"/>
                <a:cs typeface="DejaVu Sans"/>
              </a:defRPr>
            </a:pPr>
            <a:r>
              <a:rPr sz="1050" b="1">
                <a:solidFill>
                  <a:srgbClr val="7D858E"/>
                </a:solidFill>
                <a:latin typeface="DejaVu Sans"/>
                <a:ea typeface="DejaVu Sans"/>
                <a:cs typeface="DejaVu Sans"/>
              </a:rPr>
              <a:t>03</a:t>
            </a:r>
          </a:p>
        </p:txBody>
      </p:sp>
      <p:sp>
        <p:nvSpPr>
          <p:cNvPr id="20" name="Rectangle 19">
            <a:extLst>
              <a:ext uri="{FF2B5EF4-FFF2-40B4-BE49-F238E27FC236}">
                <a16:creationId xmlns:a16="http://schemas.microsoft.com/office/drawing/2014/main" id="{9476087C-FA21-4602-B31E-F12C1D93F253}"/>
              </a:ext>
            </a:extLst>
          </p:cNvPr>
          <p:cNvSpPr>
            <a:spLocks noGrp="1"/>
          </p:cNvSpPr>
          <p:nvPr/>
        </p:nvSpPr>
        <p:spPr>
          <a:xfrm>
            <a:off x="6343650" y="3543300"/>
            <a:ext cx="1390650" cy="285750"/>
          </a:xfrm>
          <a:prstGeom prst="rect">
            <a:avLst/>
          </a:prstGeom>
          <a:noFill/>
          <a:ln w="0">
            <a:noFill/>
            <a:prstDash val="solid"/>
          </a:ln>
        </p:spPr>
        <p:txBody>
          <a:bodyPr lIns="0" tIns="0" rIns="0" bIns="0" anchor="t">
            <a:normAutofit/>
          </a:bodyPr>
          <a:lstStyle/>
          <a:p>
            <a:pPr algn="ctr">
              <a:defRPr sz="1500" b="1">
                <a:solidFill>
                  <a:srgbClr val="F4F2EE"/>
                </a:solidFill>
                <a:latin typeface="DejaVu Sans"/>
                <a:ea typeface="DejaVu Sans"/>
                <a:cs typeface="DejaVu Sans"/>
              </a:defRPr>
            </a:pPr>
            <a:r>
              <a:rPr sz="1500" b="1">
                <a:solidFill>
                  <a:srgbClr val="F4F2EE"/>
                </a:solidFill>
                <a:latin typeface="DejaVu Sans"/>
                <a:ea typeface="DejaVu Sans"/>
                <a:cs typeface="DejaVu Sans"/>
              </a:rPr>
              <a:t>MEET</a:t>
            </a:r>
          </a:p>
        </p:txBody>
      </p:sp>
      <p:sp>
        <p:nvSpPr>
          <p:cNvPr id="21" name="Rectangle 20">
            <a:extLst>
              <a:ext uri="{FF2B5EF4-FFF2-40B4-BE49-F238E27FC236}">
                <a16:creationId xmlns:a16="http://schemas.microsoft.com/office/drawing/2014/main" id="{C35D195B-AE8C-4E28-9872-5800460DE64F}"/>
              </a:ext>
            </a:extLst>
          </p:cNvPr>
          <p:cNvSpPr>
            <a:spLocks noGrp="1"/>
          </p:cNvSpPr>
          <p:nvPr/>
        </p:nvSpPr>
        <p:spPr>
          <a:xfrm>
            <a:off x="5981700" y="4895850"/>
            <a:ext cx="2114550" cy="723900"/>
          </a:xfrm>
          <a:prstGeom prst="rect">
            <a:avLst/>
          </a:prstGeom>
          <a:noFill/>
          <a:ln w="0">
            <a:noFill/>
            <a:prstDash val="solid"/>
          </a:ln>
        </p:spPr>
        <p:txBody>
          <a:bodyPr lIns="0" tIns="0" rIns="0" bIns="0" anchor="t">
            <a:normAutofit/>
          </a:bodyPr>
          <a:lstStyle/>
          <a:p>
            <a:pPr algn="ctr">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Join investigations, events, venues and local crews.</a:t>
            </a:r>
          </a:p>
        </p:txBody>
      </p:sp>
      <p:sp>
        <p:nvSpPr>
          <p:cNvPr id="22" name="Oval 21">
            <a:extLst>
              <a:ext uri="{FF2B5EF4-FFF2-40B4-BE49-F238E27FC236}">
                <a16:creationId xmlns:a16="http://schemas.microsoft.com/office/drawing/2014/main" id="{031D3807-61E1-4914-B0DA-9EF8969F41D6}"/>
              </a:ext>
            </a:extLst>
          </p:cNvPr>
          <p:cNvSpPr>
            <a:spLocks noGrp="1"/>
          </p:cNvSpPr>
          <p:nvPr/>
        </p:nvSpPr>
        <p:spPr>
          <a:xfrm>
            <a:off x="8820150" y="2838450"/>
            <a:ext cx="1809750" cy="1809750"/>
          </a:xfrm>
          <a:prstGeom prst="ellipse">
            <a:avLst/>
          </a:prstGeom>
          <a:solidFill>
            <a:srgbClr val="111419">
              <a:alpha val="96000"/>
            </a:srgbClr>
          </a:solidFill>
          <a:ln w="19050">
            <a:solidFill>
              <a:srgbClr val="E42531">
                <a:alpha val="45000"/>
              </a:srgbClr>
            </a:solidFill>
            <a:prstDash val="solid"/>
          </a:ln>
        </p:spPr>
        <p:txBody>
          <a:bodyPr/>
          <a:lstStyle/>
          <a:p>
            <a:endParaRPr lang="en-GB"/>
          </a:p>
        </p:txBody>
      </p:sp>
      <p:sp>
        <p:nvSpPr>
          <p:cNvPr id="23" name="Rectangle 22">
            <a:extLst>
              <a:ext uri="{FF2B5EF4-FFF2-40B4-BE49-F238E27FC236}">
                <a16:creationId xmlns:a16="http://schemas.microsoft.com/office/drawing/2014/main" id="{1AD32D7E-D5FF-4095-A9DD-FC7DDB36495C}"/>
              </a:ext>
            </a:extLst>
          </p:cNvPr>
          <p:cNvSpPr>
            <a:spLocks noGrp="1"/>
          </p:cNvSpPr>
          <p:nvPr/>
        </p:nvSpPr>
        <p:spPr>
          <a:xfrm>
            <a:off x="9448800" y="3143250"/>
            <a:ext cx="552450" cy="228600"/>
          </a:xfrm>
          <a:prstGeom prst="rect">
            <a:avLst/>
          </a:prstGeom>
          <a:noFill/>
          <a:ln w="0">
            <a:noFill/>
            <a:prstDash val="solid"/>
          </a:ln>
        </p:spPr>
        <p:txBody>
          <a:bodyPr lIns="0" tIns="0" rIns="0" bIns="0" anchor="t">
            <a:normAutofit/>
          </a:bodyPr>
          <a:lstStyle/>
          <a:p>
            <a:pPr algn="ctr">
              <a:defRPr sz="1050" b="1">
                <a:solidFill>
                  <a:srgbClr val="7D858E"/>
                </a:solidFill>
                <a:latin typeface="DejaVu Sans"/>
                <a:ea typeface="DejaVu Sans"/>
                <a:cs typeface="DejaVu Sans"/>
              </a:defRPr>
            </a:pPr>
            <a:r>
              <a:rPr sz="1050" b="1">
                <a:solidFill>
                  <a:srgbClr val="7D858E"/>
                </a:solidFill>
                <a:latin typeface="DejaVu Sans"/>
                <a:ea typeface="DejaVu Sans"/>
                <a:cs typeface="DejaVu Sans"/>
              </a:rPr>
              <a:t>04</a:t>
            </a:r>
          </a:p>
        </p:txBody>
      </p:sp>
      <p:sp>
        <p:nvSpPr>
          <p:cNvPr id="24" name="Rectangle 23">
            <a:extLst>
              <a:ext uri="{FF2B5EF4-FFF2-40B4-BE49-F238E27FC236}">
                <a16:creationId xmlns:a16="http://schemas.microsoft.com/office/drawing/2014/main" id="{7DE50896-D27C-44DE-A954-43872265BACE}"/>
              </a:ext>
            </a:extLst>
          </p:cNvPr>
          <p:cNvSpPr>
            <a:spLocks noGrp="1"/>
          </p:cNvSpPr>
          <p:nvPr/>
        </p:nvSpPr>
        <p:spPr>
          <a:xfrm>
            <a:off x="9029700" y="3543300"/>
            <a:ext cx="1390650" cy="285750"/>
          </a:xfrm>
          <a:prstGeom prst="rect">
            <a:avLst/>
          </a:prstGeom>
          <a:noFill/>
          <a:ln w="0">
            <a:noFill/>
            <a:prstDash val="solid"/>
          </a:ln>
        </p:spPr>
        <p:txBody>
          <a:bodyPr lIns="0" tIns="0" rIns="0" bIns="0" anchor="t">
            <a:normAutofit/>
          </a:bodyPr>
          <a:lstStyle/>
          <a:p>
            <a:pPr algn="ctr">
              <a:defRPr sz="1500" b="1">
                <a:solidFill>
                  <a:srgbClr val="F4F2EE"/>
                </a:solidFill>
                <a:latin typeface="DejaVu Sans"/>
                <a:ea typeface="DejaVu Sans"/>
                <a:cs typeface="DejaVu Sans"/>
              </a:defRPr>
            </a:pPr>
            <a:r>
              <a:rPr sz="1500" b="1">
                <a:solidFill>
                  <a:srgbClr val="F4F2EE"/>
                </a:solidFill>
                <a:latin typeface="DejaVu Sans"/>
                <a:ea typeface="DejaVu Sans"/>
                <a:cs typeface="DejaVu Sans"/>
              </a:rPr>
              <a:t>BELONG</a:t>
            </a:r>
          </a:p>
        </p:txBody>
      </p:sp>
      <p:sp>
        <p:nvSpPr>
          <p:cNvPr id="25" name="Rectangle 24">
            <a:extLst>
              <a:ext uri="{FF2B5EF4-FFF2-40B4-BE49-F238E27FC236}">
                <a16:creationId xmlns:a16="http://schemas.microsoft.com/office/drawing/2014/main" id="{D2064BE0-42D0-453F-809F-92B5111E9DC9}"/>
              </a:ext>
            </a:extLst>
          </p:cNvPr>
          <p:cNvSpPr>
            <a:spLocks noGrp="1"/>
          </p:cNvSpPr>
          <p:nvPr/>
        </p:nvSpPr>
        <p:spPr>
          <a:xfrm>
            <a:off x="8667750" y="4895850"/>
            <a:ext cx="2114550" cy="723900"/>
          </a:xfrm>
          <a:prstGeom prst="rect">
            <a:avLst/>
          </a:prstGeom>
          <a:noFill/>
          <a:ln w="0">
            <a:noFill/>
            <a:prstDash val="solid"/>
          </a:ln>
        </p:spPr>
        <p:txBody>
          <a:bodyPr lIns="0" tIns="0" rIns="0" bIns="0" anchor="t">
            <a:normAutofit/>
          </a:bodyPr>
          <a:lstStyle/>
          <a:p>
            <a:pPr algn="ctr">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Build friendships, groups, skills and recognition.</a:t>
            </a:r>
          </a:p>
        </p:txBody>
      </p:sp>
      <p:sp>
        <p:nvSpPr>
          <p:cNvPr id="26" name="Rectangle 25">
            <a:extLst>
              <a:ext uri="{FF2B5EF4-FFF2-40B4-BE49-F238E27FC236}">
                <a16:creationId xmlns:a16="http://schemas.microsoft.com/office/drawing/2014/main" id="{4BDB4FBA-34FB-4167-8FB9-C438BAE9CF73}"/>
              </a:ext>
            </a:extLst>
          </p:cNvPr>
          <p:cNvSpPr>
            <a:spLocks noGrp="1"/>
          </p:cNvSpPr>
          <p:nvPr/>
        </p:nvSpPr>
        <p:spPr>
          <a:xfrm>
            <a:off x="2190750" y="5953125"/>
            <a:ext cx="7810500" cy="285750"/>
          </a:xfrm>
          <a:prstGeom prst="rect">
            <a:avLst/>
          </a:prstGeom>
          <a:noFill/>
          <a:ln w="0">
            <a:noFill/>
            <a:prstDash val="solid"/>
          </a:ln>
        </p:spPr>
        <p:txBody>
          <a:bodyPr lIns="0" tIns="0" rIns="0" bIns="0" anchor="t">
            <a:normAutofit/>
          </a:bodyPr>
          <a:lstStyle/>
          <a:p>
            <a:pPr algn="ctr">
              <a:defRPr sz="1200" b="1">
                <a:solidFill>
                  <a:srgbClr val="91A8B1"/>
                </a:solidFill>
                <a:latin typeface="DejaVu Sans"/>
                <a:ea typeface="DejaVu Sans"/>
                <a:cs typeface="DejaVu Sans"/>
              </a:defRPr>
            </a:pPr>
            <a:r>
              <a:rPr sz="1200" b="1">
                <a:solidFill>
                  <a:srgbClr val="91A8B1"/>
                </a:solidFill>
                <a:latin typeface="DejaVu Sans"/>
                <a:ea typeface="DejaVu Sans"/>
                <a:cs typeface="DejaVu Sans"/>
              </a:rPr>
              <a:t>Tools organise research — they do not claim to prove paranormal phenomena.</a:t>
            </a:r>
          </a:p>
        </p:txBody>
      </p:sp>
      <p:sp>
        <p:nvSpPr>
          <p:cNvPr id="27" name="Rectangle 26">
            <a:extLst>
              <a:ext uri="{FF2B5EF4-FFF2-40B4-BE49-F238E27FC236}">
                <a16:creationId xmlns:a16="http://schemas.microsoft.com/office/drawing/2014/main" id="{255F5BF1-39AD-4E66-A80C-FE18E755129B}"/>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8" name="Rectangle 27">
            <a:extLst>
              <a:ext uri="{FF2B5EF4-FFF2-40B4-BE49-F238E27FC236}">
                <a16:creationId xmlns:a16="http://schemas.microsoft.com/office/drawing/2014/main" id="{AADAC98A-941B-408C-81FA-4F2168230CC5}"/>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JOURNEY  •  EXPLORE  •  INVESTIGATE  •  BELIEVE</a:t>
            </a:r>
          </a:p>
        </p:txBody>
      </p:sp>
    </p:spTree>
    <p:extLst>
      <p:ext uri="{BB962C8B-B14F-4D97-AF65-F5344CB8AC3E}">
        <p14:creationId xmlns:p14="http://schemas.microsoft.com/office/powerpoint/2010/main" val="11004149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ABDC3C5A-1782-494E-B932-B6FD67BAAD3D}"/>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SUPPORT</a:t>
            </a:r>
          </a:p>
        </p:txBody>
      </p:sp>
      <p:sp>
        <p:nvSpPr>
          <p:cNvPr id="3" name="slide-number">
            <a:extLst>
              <a:ext uri="{FF2B5EF4-FFF2-40B4-BE49-F238E27FC236}">
                <a16:creationId xmlns:a16="http://schemas.microsoft.com/office/drawing/2014/main" id="{37CA268A-2DEE-41E3-8B66-3C7C60838D48}"/>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30</a:t>
            </a:r>
          </a:p>
        </p:txBody>
      </p:sp>
      <p:sp>
        <p:nvSpPr>
          <p:cNvPr id="4" name="top-rule">
            <a:extLst>
              <a:ext uri="{FF2B5EF4-FFF2-40B4-BE49-F238E27FC236}">
                <a16:creationId xmlns:a16="http://schemas.microsoft.com/office/drawing/2014/main" id="{CD60831F-19C0-4D86-8950-7FB8D804DE43}"/>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54797252-983F-4FF8-8B12-E431FB7F4AF5}"/>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Help Centre</a:t>
            </a:r>
          </a:p>
        </p:txBody>
      </p:sp>
      <p:sp>
        <p:nvSpPr>
          <p:cNvPr id="6" name="feature-tagline">
            <a:extLst>
              <a:ext uri="{FF2B5EF4-FFF2-40B4-BE49-F238E27FC236}">
                <a16:creationId xmlns:a16="http://schemas.microsoft.com/office/drawing/2014/main" id="{94B7731A-3815-40AF-B32F-274761B0E87A}"/>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Searchable guidance for getting started, privacy, research and safety.</a:t>
            </a:r>
          </a:p>
        </p:txBody>
      </p:sp>
      <p:sp>
        <p:nvSpPr>
          <p:cNvPr id="7" name="screenshot-frame">
            <a:extLst>
              <a:ext uri="{FF2B5EF4-FFF2-40B4-BE49-F238E27FC236}">
                <a16:creationId xmlns:a16="http://schemas.microsoft.com/office/drawing/2014/main" id="{C36BE6EC-E64A-431D-8BA5-15684605AA64}"/>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6854"/>
            <a:ext cx="7658100" cy="3647291"/>
          </a:xfrm>
          <a:prstGeom prst="roundRect">
            <a:avLst>
              <a:gd name="adj" fmla="val 1896"/>
            </a:avLst>
          </a:prstGeom>
        </p:spPr>
      </p:pic>
      <p:sp>
        <p:nvSpPr>
          <p:cNvPr id="9" name="description-panel">
            <a:extLst>
              <a:ext uri="{FF2B5EF4-FFF2-40B4-BE49-F238E27FC236}">
                <a16:creationId xmlns:a16="http://schemas.microsoft.com/office/drawing/2014/main" id="{E9AA5E6E-3206-411F-9423-7418B14B48C4}"/>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D44DB0E9-2CD8-455C-93F8-EAA9B8A4E6B0}"/>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30490036-D065-4F3F-833A-2BA66EB12736}"/>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Help Centre combines searchable topics, detailed guides, a downloadable user guide and direct support contact. It explains both how features work and the standards around them.</a:t>
            </a:r>
          </a:p>
        </p:txBody>
      </p:sp>
      <p:sp>
        <p:nvSpPr>
          <p:cNvPr id="12" name="Rectangle 11">
            <a:extLst>
              <a:ext uri="{FF2B5EF4-FFF2-40B4-BE49-F238E27FC236}">
                <a16:creationId xmlns:a16="http://schemas.microsoft.com/office/drawing/2014/main" id="{99D9F72C-E8B7-4B47-AFBF-CA15DD8138F2}"/>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61CEF1CC-6BA3-4144-BFF5-91EC469EA33F}"/>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3286A226-4A7C-4EEB-B437-1243FB1CD255}"/>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E9C3865E-F4A5-4D3F-BA02-F338DE24773D}"/>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Search help topics and FAQs</a:t>
            </a:r>
          </a:p>
        </p:txBody>
      </p:sp>
      <p:sp>
        <p:nvSpPr>
          <p:cNvPr id="16" name="Oval 15">
            <a:extLst>
              <a:ext uri="{FF2B5EF4-FFF2-40B4-BE49-F238E27FC236}">
                <a16:creationId xmlns:a16="http://schemas.microsoft.com/office/drawing/2014/main" id="{80365C11-8B7B-44C4-BE01-1DC8C83AB18F}"/>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5FB9F5AB-6E21-4176-B620-331303EAA42D}"/>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Downloadable guide supports offline reference</a:t>
            </a:r>
          </a:p>
        </p:txBody>
      </p:sp>
      <p:sp>
        <p:nvSpPr>
          <p:cNvPr id="18" name="Oval 17">
            <a:extLst>
              <a:ext uri="{FF2B5EF4-FFF2-40B4-BE49-F238E27FC236}">
                <a16:creationId xmlns:a16="http://schemas.microsoft.com/office/drawing/2014/main" id="{495156EB-95CC-4412-9801-EED0384DF796}"/>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0E7AD64F-BCC4-4AC4-9D47-494813124548}"/>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Direct route to contact support</a:t>
            </a:r>
          </a:p>
        </p:txBody>
      </p:sp>
      <p:sp>
        <p:nvSpPr>
          <p:cNvPr id="20" name="Rectangle 19">
            <a:extLst>
              <a:ext uri="{FF2B5EF4-FFF2-40B4-BE49-F238E27FC236}">
                <a16:creationId xmlns:a16="http://schemas.microsoft.com/office/drawing/2014/main" id="{4B693305-D667-4477-8208-8DFDCC75C307}"/>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A6115C27-3B27-4295-B504-3FAAABC9591A}"/>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FAC2A5A0-AE81-4F42-8E6A-4AF0093CFF59}"/>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SUPPORT  •  EXPLORE  •  INVESTIGATE  •  BELIEVE</a:t>
            </a:r>
          </a:p>
        </p:txBody>
      </p:sp>
    </p:spTree>
    <p:extLst>
      <p:ext uri="{BB962C8B-B14F-4D97-AF65-F5344CB8AC3E}">
        <p14:creationId xmlns:p14="http://schemas.microsoft.com/office/powerpoint/2010/main" val="963166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D91D225E-9319-4376-9CD0-F0AA65198B4E}"/>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STANDARDS</a:t>
            </a:r>
          </a:p>
        </p:txBody>
      </p:sp>
      <p:sp>
        <p:nvSpPr>
          <p:cNvPr id="3" name="slide-number">
            <a:extLst>
              <a:ext uri="{FF2B5EF4-FFF2-40B4-BE49-F238E27FC236}">
                <a16:creationId xmlns:a16="http://schemas.microsoft.com/office/drawing/2014/main" id="{729F79D1-7C98-4706-A6CD-C646B3207EE8}"/>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31</a:t>
            </a:r>
          </a:p>
        </p:txBody>
      </p:sp>
      <p:sp>
        <p:nvSpPr>
          <p:cNvPr id="4" name="top-rule">
            <a:extLst>
              <a:ext uri="{FF2B5EF4-FFF2-40B4-BE49-F238E27FC236}">
                <a16:creationId xmlns:a16="http://schemas.microsoft.com/office/drawing/2014/main" id="{1417C26C-EB09-4425-8457-4FD0C7D95314}"/>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5B349EE1-CD0F-461C-BB01-80EFAB6A6249}"/>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Paranormal Court</a:t>
            </a:r>
          </a:p>
        </p:txBody>
      </p:sp>
      <p:sp>
        <p:nvSpPr>
          <p:cNvPr id="6" name="feature-tagline">
            <a:extLst>
              <a:ext uri="{FF2B5EF4-FFF2-40B4-BE49-F238E27FC236}">
                <a16:creationId xmlns:a16="http://schemas.microsoft.com/office/drawing/2014/main" id="{9CFF234C-5537-417F-BC56-E9520D84CB25}"/>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A structured community standards process — not a court of law.</a:t>
            </a:r>
          </a:p>
        </p:txBody>
      </p:sp>
      <p:sp>
        <p:nvSpPr>
          <p:cNvPr id="7" name="screenshot-frame">
            <a:extLst>
              <a:ext uri="{FF2B5EF4-FFF2-40B4-BE49-F238E27FC236}">
                <a16:creationId xmlns:a16="http://schemas.microsoft.com/office/drawing/2014/main" id="{B7BA9FBE-AF84-452E-9CE0-9D8C545E4BBF}"/>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9538"/>
            <a:ext cx="7658100" cy="3641924"/>
          </a:xfrm>
          <a:prstGeom prst="roundRect">
            <a:avLst>
              <a:gd name="adj" fmla="val 1896"/>
            </a:avLst>
          </a:prstGeom>
        </p:spPr>
      </p:pic>
      <p:sp>
        <p:nvSpPr>
          <p:cNvPr id="9" name="description-panel">
            <a:extLst>
              <a:ext uri="{FF2B5EF4-FFF2-40B4-BE49-F238E27FC236}">
                <a16:creationId xmlns:a16="http://schemas.microsoft.com/office/drawing/2014/main" id="{364191E2-836C-4C6D-AAFF-C49F1ADF04E9}"/>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FC892664-F0F0-4F70-9584-E654781DFF19}"/>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8987F384-49B6-4CF3-8CDA-72E3276E4CA1}"/>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Paranormal Court provides training, summons, complaints and a public outcome ledger for platform standards. It records community opinion and has no legal authority.</a:t>
            </a:r>
          </a:p>
        </p:txBody>
      </p:sp>
      <p:sp>
        <p:nvSpPr>
          <p:cNvPr id="12" name="Rectangle 11">
            <a:extLst>
              <a:ext uri="{FF2B5EF4-FFF2-40B4-BE49-F238E27FC236}">
                <a16:creationId xmlns:a16="http://schemas.microsoft.com/office/drawing/2014/main" id="{972059AD-A07A-4AC8-8782-DA2BC834A712}"/>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E977F7CB-33FD-4740-A87B-2D517C12B9C9}"/>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ADB0FF9A-31DA-4110-B3BD-E7E6F04517C9}"/>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47C058D0-843B-4BCF-8349-C002EE4CDD54}"/>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Juror training comes before participation</a:t>
            </a:r>
          </a:p>
        </p:txBody>
      </p:sp>
      <p:sp>
        <p:nvSpPr>
          <p:cNvPr id="16" name="Oval 15">
            <a:extLst>
              <a:ext uri="{FF2B5EF4-FFF2-40B4-BE49-F238E27FC236}">
                <a16:creationId xmlns:a16="http://schemas.microsoft.com/office/drawing/2014/main" id="{CAECC1BE-4695-4242-A370-D1DD0689E93D}"/>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DD29FC0B-8B44-4BB3-A935-BE67B787593D}"/>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Reasons and outcomes are recorded</a:t>
            </a:r>
          </a:p>
        </p:txBody>
      </p:sp>
      <p:sp>
        <p:nvSpPr>
          <p:cNvPr id="18" name="Oval 17">
            <a:extLst>
              <a:ext uri="{FF2B5EF4-FFF2-40B4-BE49-F238E27FC236}">
                <a16:creationId xmlns:a16="http://schemas.microsoft.com/office/drawing/2014/main" id="{E58E2CFB-BC40-43B7-9467-17CD0A384C2C}"/>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8983AE13-1D4A-41B5-9C58-CD3DCDAF94D6}"/>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The process is explicitly non-legal</a:t>
            </a:r>
          </a:p>
        </p:txBody>
      </p:sp>
      <p:sp>
        <p:nvSpPr>
          <p:cNvPr id="20" name="Rectangle 19">
            <a:extLst>
              <a:ext uri="{FF2B5EF4-FFF2-40B4-BE49-F238E27FC236}">
                <a16:creationId xmlns:a16="http://schemas.microsoft.com/office/drawing/2014/main" id="{9EEAC5A7-4F72-409D-B9BB-2E0C4AED6FEE}"/>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823D4FE3-3DC0-4DE9-A9C0-54A597A44777}"/>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8DBA1C64-62E7-4165-8AEB-66E6D8A42A7E}"/>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STANDARDS  •  EXPLORE  •  INVESTIGATE  •  BELIEVE</a:t>
            </a:r>
          </a:p>
        </p:txBody>
      </p:sp>
    </p:spTree>
    <p:extLst>
      <p:ext uri="{BB962C8B-B14F-4D97-AF65-F5344CB8AC3E}">
        <p14:creationId xmlns:p14="http://schemas.microsoft.com/office/powerpoint/2010/main" val="967966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50608"/>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rcRect t="7813" b="7813"/>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D09D4056-C96C-4D09-A7E8-5089F7066638}"/>
              </a:ext>
            </a:extLst>
          </p:cNvPr>
          <p:cNvSpPr>
            <a:spLocks noGrp="1"/>
          </p:cNvSpPr>
          <p:nvPr/>
        </p:nvSpPr>
        <p:spPr>
          <a:xfrm>
            <a:off x="0" y="0"/>
            <a:ext cx="12192000" cy="6858000"/>
          </a:xfrm>
          <a:prstGeom prst="rect">
            <a:avLst/>
          </a:prstGeom>
          <a:gradFill>
            <a:gsLst>
              <a:gs pos="0">
                <a:srgbClr val="030405">
                  <a:alpha val="97000"/>
                </a:srgbClr>
              </a:gs>
              <a:gs pos="62000">
                <a:srgbClr val="030405">
                  <a:alpha val="75000"/>
                </a:srgbClr>
              </a:gs>
              <a:gs pos="100000">
                <a:srgbClr val="030405">
                  <a:alpha val="92000"/>
                </a:srgbClr>
              </a:gs>
            </a:gsLst>
            <a:lin ang="5400000"/>
          </a:gradFill>
          <a:ln w="0">
            <a:noFill/>
            <a:prstDash val="solid"/>
          </a:ln>
        </p:spPr>
        <p:txBody>
          <a:bodyPr/>
          <a:lstStyle/>
          <a:p>
            <a:endParaRPr lang="en-GB"/>
          </a:p>
        </p:txBody>
      </p:sp>
      <p:sp>
        <p:nvSpPr>
          <p:cNvPr id="3" name="Rectangle 2">
            <a:extLst>
              <a:ext uri="{FF2B5EF4-FFF2-40B4-BE49-F238E27FC236}">
                <a16:creationId xmlns:a16="http://schemas.microsoft.com/office/drawing/2014/main" id="{227EDF82-09FA-4E26-89D3-0884C03520EA}"/>
              </a:ext>
            </a:extLst>
          </p:cNvPr>
          <p:cNvSpPr>
            <a:spLocks noGrp="1"/>
          </p:cNvSpPr>
          <p:nvPr/>
        </p:nvSpPr>
        <p:spPr>
          <a:xfrm>
            <a:off x="0" y="0"/>
            <a:ext cx="12192000" cy="76200"/>
          </a:xfrm>
          <a:prstGeom prst="rect">
            <a:avLst/>
          </a:prstGeom>
          <a:solidFill>
            <a:srgbClr val="E42531"/>
          </a:solidFill>
          <a:ln w="0">
            <a:noFill/>
            <a:prstDash val="solid"/>
          </a:ln>
        </p:spPr>
        <p:txBody>
          <a:bodyPr/>
          <a:lstStyle/>
          <a:p>
            <a:endParaRPr lang="en-GB"/>
          </a:p>
        </p:txBody>
      </p:sp>
      <p:pic>
        <p:nvPicPr>
          <p:cNvPr id="17" name="Picture 16"/>
          <p:cNvPicPr>
            <a:picLocks noChangeAspect="1"/>
          </p:cNvPicPr>
          <p:nvPr/>
        </p:nvPicPr>
        <p:blipFill>
          <a:blip r:embed="rId4"/>
          <a:stretch/>
        </p:blipFill>
        <p:spPr>
          <a:xfrm>
            <a:off x="1054308" y="523875"/>
            <a:ext cx="2787234" cy="1000125"/>
          </a:xfrm>
          <a:prstGeom prst="rect">
            <a:avLst/>
          </a:prstGeom>
        </p:spPr>
      </p:pic>
      <p:sp>
        <p:nvSpPr>
          <p:cNvPr id="5" name="Rectangle 4">
            <a:extLst>
              <a:ext uri="{FF2B5EF4-FFF2-40B4-BE49-F238E27FC236}">
                <a16:creationId xmlns:a16="http://schemas.microsoft.com/office/drawing/2014/main" id="{28BA35A7-0648-4F75-83E6-02DD32E62019}"/>
              </a:ext>
            </a:extLst>
          </p:cNvPr>
          <p:cNvSpPr>
            <a:spLocks noGrp="1"/>
          </p:cNvSpPr>
          <p:nvPr/>
        </p:nvSpPr>
        <p:spPr>
          <a:xfrm>
            <a:off x="685800" y="1952625"/>
            <a:ext cx="7334250" cy="2076450"/>
          </a:xfrm>
          <a:prstGeom prst="rect">
            <a:avLst/>
          </a:prstGeom>
          <a:noFill/>
          <a:ln w="0">
            <a:noFill/>
            <a:prstDash val="solid"/>
          </a:ln>
        </p:spPr>
        <p:txBody>
          <a:bodyPr lIns="0" tIns="0" rIns="0" bIns="0" anchor="t">
            <a:normAutofit fontScale="99646"/>
          </a:bodyPr>
          <a:lstStyle/>
          <a:p>
            <a:pPr algn="l">
              <a:defRPr sz="3975" b="1">
                <a:solidFill>
                  <a:srgbClr val="F4F2EE"/>
                </a:solidFill>
                <a:latin typeface="DejaVu Serif"/>
                <a:ea typeface="DejaVu Serif"/>
                <a:cs typeface="DejaVu Serif"/>
              </a:defRPr>
            </a:pPr>
            <a:r>
              <a:rPr sz="3975" b="1">
                <a:solidFill>
                  <a:srgbClr val="F4F2EE"/>
                </a:solidFill>
                <a:latin typeface="DejaVu Serif"/>
                <a:ea typeface="DejaVu Serif"/>
                <a:cs typeface="DejaVu Serif"/>
              </a:rPr>
              <a:t>FIND YOUR PEOPLE.</a:t>
            </a:r>
          </a:p>
          <a:p>
            <a:pPr algn="l">
              <a:defRPr sz="3975" b="1">
                <a:solidFill>
                  <a:srgbClr val="F4F2EE"/>
                </a:solidFill>
                <a:latin typeface="DejaVu Serif"/>
                <a:ea typeface="DejaVu Serif"/>
                <a:cs typeface="DejaVu Serif"/>
              </a:defRPr>
            </a:pPr>
            <a:r>
              <a:rPr sz="3975" b="1">
                <a:solidFill>
                  <a:srgbClr val="F4F2EE"/>
                </a:solidFill>
                <a:latin typeface="DejaVu Serif"/>
                <a:ea typeface="DejaVu Serif"/>
                <a:cs typeface="DejaVu Serif"/>
              </a:rPr>
              <a:t>FOLLOW THE EVIDENCE.</a:t>
            </a:r>
          </a:p>
          <a:p>
            <a:pPr algn="l">
              <a:defRPr sz="3975" b="1">
                <a:solidFill>
                  <a:srgbClr val="F4F2EE"/>
                </a:solidFill>
                <a:latin typeface="DejaVu Serif"/>
                <a:ea typeface="DejaVu Serif"/>
                <a:cs typeface="DejaVu Serif"/>
              </a:defRPr>
            </a:pPr>
            <a:r>
              <a:rPr sz="3975" b="1">
                <a:solidFill>
                  <a:srgbClr val="F4F2EE"/>
                </a:solidFill>
                <a:latin typeface="DejaVu Serif"/>
                <a:ea typeface="DejaVu Serif"/>
                <a:cs typeface="DejaVu Serif"/>
              </a:rPr>
              <a:t>GO FURTHER.</a:t>
            </a:r>
          </a:p>
        </p:txBody>
      </p:sp>
      <p:sp>
        <p:nvSpPr>
          <p:cNvPr id="6" name="Rectangle 5">
            <a:extLst>
              <a:ext uri="{FF2B5EF4-FFF2-40B4-BE49-F238E27FC236}">
                <a16:creationId xmlns:a16="http://schemas.microsoft.com/office/drawing/2014/main" id="{52AD92C5-2651-4C5C-B9AD-AA7C0E31A6CB}"/>
              </a:ext>
            </a:extLst>
          </p:cNvPr>
          <p:cNvSpPr>
            <a:spLocks noGrp="1"/>
          </p:cNvSpPr>
          <p:nvPr/>
        </p:nvSpPr>
        <p:spPr>
          <a:xfrm>
            <a:off x="723900" y="4362450"/>
            <a:ext cx="6858000" cy="647700"/>
          </a:xfrm>
          <a:prstGeom prst="rect">
            <a:avLst/>
          </a:prstGeom>
          <a:noFill/>
          <a:ln w="0">
            <a:noFill/>
            <a:prstDash val="solid"/>
          </a:ln>
        </p:spPr>
        <p:txBody>
          <a:bodyPr lIns="0" tIns="0" rIns="0" bIns="0" anchor="t">
            <a:normAutofit/>
          </a:bodyPr>
          <a:lstStyle/>
          <a:p>
            <a:pPr algn="l">
              <a:defRPr sz="1500" b="0">
                <a:solidFill>
                  <a:srgbClr val="B7BDC5"/>
                </a:solidFill>
                <a:latin typeface="DejaVu Sans"/>
                <a:ea typeface="DejaVu Sans"/>
                <a:cs typeface="DejaVu Sans"/>
              </a:defRPr>
            </a:pPr>
            <a:r>
              <a:rPr sz="1500" b="0">
                <a:solidFill>
                  <a:srgbClr val="B7BDC5"/>
                </a:solidFill>
                <a:latin typeface="DejaVu Sans"/>
                <a:ea typeface="DejaVu Sans"/>
                <a:cs typeface="DejaVu Sans"/>
              </a:rPr>
              <a:t>Built for experiencers, investigators, creators and the curious — with public ways to explore before joining.</a:t>
            </a:r>
          </a:p>
        </p:txBody>
      </p:sp>
      <p:sp>
        <p:nvSpPr>
          <p:cNvPr id="7" name="Rectangle 6">
            <a:extLst>
              <a:ext uri="{FF2B5EF4-FFF2-40B4-BE49-F238E27FC236}">
                <a16:creationId xmlns:a16="http://schemas.microsoft.com/office/drawing/2014/main" id="{6D092757-3094-4823-A1F6-C81F009F1494}"/>
              </a:ext>
            </a:extLst>
          </p:cNvPr>
          <p:cNvSpPr>
            <a:spLocks noGrp="1"/>
          </p:cNvSpPr>
          <p:nvPr/>
        </p:nvSpPr>
        <p:spPr>
          <a:xfrm>
            <a:off x="723900" y="5391150"/>
            <a:ext cx="6762750" cy="247650"/>
          </a:xfrm>
          <a:prstGeom prst="rect">
            <a:avLst/>
          </a:prstGeom>
          <a:noFill/>
          <a:ln w="0">
            <a:noFill/>
            <a:prstDash val="solid"/>
          </a:ln>
        </p:spPr>
        <p:txBody>
          <a:bodyPr lIns="0" tIns="0" rIns="0" bIns="0" anchor="t">
            <a:normAutofit/>
          </a:bodyPr>
          <a:lstStyle/>
          <a:p>
            <a:pPr algn="l">
              <a:defRPr sz="1050" b="1">
                <a:solidFill>
                  <a:srgbClr val="FF3A45"/>
                </a:solidFill>
                <a:latin typeface="DejaVu Sans"/>
                <a:ea typeface="DejaVu Sans"/>
                <a:cs typeface="DejaVu Sans"/>
              </a:defRPr>
            </a:pPr>
            <a:r>
              <a:rPr sz="1050" b="1">
                <a:solidFill>
                  <a:srgbClr val="FF3A45"/>
                </a:solidFill>
                <a:latin typeface="DejaVu Sans"/>
                <a:ea typeface="DejaVu Sans"/>
                <a:cs typeface="DejaVu Sans"/>
              </a:rPr>
              <a:t>HAUNT DIRECTORY  •  CASE GAME  •  NEWS  •  COMMUNITY</a:t>
            </a:r>
          </a:p>
        </p:txBody>
      </p:sp>
      <p:sp>
        <p:nvSpPr>
          <p:cNvPr id="8" name="Rectangle: Rounded Corners 7">
            <a:extLst>
              <a:ext uri="{FF2B5EF4-FFF2-40B4-BE49-F238E27FC236}">
                <a16:creationId xmlns:a16="http://schemas.microsoft.com/office/drawing/2014/main" id="{76D4D78C-B2B7-4B57-BEBF-CED04C8674D4}"/>
              </a:ext>
            </a:extLst>
          </p:cNvPr>
          <p:cNvSpPr>
            <a:spLocks noGrp="1"/>
          </p:cNvSpPr>
          <p:nvPr/>
        </p:nvSpPr>
        <p:spPr>
          <a:xfrm>
            <a:off x="8648700" y="1333500"/>
            <a:ext cx="2724150" cy="4114800"/>
          </a:xfrm>
          <a:prstGeom prst="roundRect">
            <a:avLst>
              <a:gd name="adj" fmla="val 2797"/>
            </a:avLst>
          </a:prstGeom>
          <a:solidFill>
            <a:srgbClr val="050608">
              <a:alpha val="78000"/>
            </a:srgbClr>
          </a:solidFill>
          <a:ln w="9525">
            <a:solidFill>
              <a:srgbClr val="FFFFFF">
                <a:alpha val="18000"/>
              </a:srgbClr>
            </a:solidFill>
            <a:prstDash val="solid"/>
          </a:ln>
        </p:spPr>
        <p:txBody>
          <a:bodyPr/>
          <a:lstStyle/>
          <a:p>
            <a:endParaRPr lang="en-GB"/>
          </a:p>
        </p:txBody>
      </p:sp>
      <p:pic>
        <p:nvPicPr>
          <p:cNvPr id="22" name="Picture 21"/>
          <p:cNvPicPr>
            <a:picLocks noChangeAspect="1"/>
          </p:cNvPicPr>
          <p:nvPr/>
        </p:nvPicPr>
        <p:blipFill>
          <a:blip r:embed="rId5"/>
          <a:stretch/>
        </p:blipFill>
        <p:spPr>
          <a:xfrm>
            <a:off x="9067800" y="1714500"/>
            <a:ext cx="1885950" cy="1885950"/>
          </a:xfrm>
          <a:prstGeom prst="rect">
            <a:avLst/>
          </a:prstGeom>
        </p:spPr>
      </p:pic>
      <p:sp>
        <p:nvSpPr>
          <p:cNvPr id="10" name="Rectangle 9">
            <a:extLst>
              <a:ext uri="{FF2B5EF4-FFF2-40B4-BE49-F238E27FC236}">
                <a16:creationId xmlns:a16="http://schemas.microsoft.com/office/drawing/2014/main" id="{7FDE6208-BDC2-4445-9066-5C6ECB2B24AA}"/>
              </a:ext>
            </a:extLst>
          </p:cNvPr>
          <p:cNvSpPr>
            <a:spLocks noGrp="1"/>
          </p:cNvSpPr>
          <p:nvPr/>
        </p:nvSpPr>
        <p:spPr>
          <a:xfrm>
            <a:off x="8915400" y="3886200"/>
            <a:ext cx="2190750" cy="342900"/>
          </a:xfrm>
          <a:prstGeom prst="rect">
            <a:avLst/>
          </a:prstGeom>
          <a:noFill/>
          <a:ln w="0">
            <a:noFill/>
            <a:prstDash val="solid"/>
          </a:ln>
        </p:spPr>
        <p:txBody>
          <a:bodyPr lIns="0" tIns="0" rIns="0" bIns="0" anchor="t">
            <a:normAutofit/>
          </a:bodyPr>
          <a:lstStyle/>
          <a:p>
            <a:pPr algn="ctr">
              <a:defRPr sz="1875" b="1">
                <a:solidFill>
                  <a:srgbClr val="F4F2EE"/>
                </a:solidFill>
                <a:latin typeface="DejaVu Sans"/>
                <a:ea typeface="DejaVu Sans"/>
                <a:cs typeface="DejaVu Sans"/>
              </a:defRPr>
            </a:pPr>
            <a:r>
              <a:rPr sz="1875" b="1">
                <a:solidFill>
                  <a:srgbClr val="F4F2EE"/>
                </a:solidFill>
                <a:latin typeface="DejaVu Sans"/>
                <a:ea typeface="DejaVu Sans"/>
                <a:cs typeface="DejaVu Sans"/>
              </a:rPr>
              <a:t>JOIN FREE</a:t>
            </a:r>
          </a:p>
        </p:txBody>
      </p:sp>
      <p:sp>
        <p:nvSpPr>
          <p:cNvPr id="11" name="Rectangle 10">
            <a:extLst>
              <a:ext uri="{FF2B5EF4-FFF2-40B4-BE49-F238E27FC236}">
                <a16:creationId xmlns:a16="http://schemas.microsoft.com/office/drawing/2014/main" id="{41938B34-6FAE-45F6-92D1-E139BFC50794}"/>
              </a:ext>
            </a:extLst>
          </p:cNvPr>
          <p:cNvSpPr>
            <a:spLocks noGrp="1"/>
          </p:cNvSpPr>
          <p:nvPr/>
        </p:nvSpPr>
        <p:spPr>
          <a:xfrm>
            <a:off x="8820150" y="4410075"/>
            <a:ext cx="2381250" cy="266700"/>
          </a:xfrm>
          <a:prstGeom prst="rect">
            <a:avLst/>
          </a:prstGeom>
          <a:noFill/>
          <a:ln w="0">
            <a:noFill/>
            <a:prstDash val="solid"/>
          </a:ln>
        </p:spPr>
        <p:txBody>
          <a:bodyPr lIns="0" tIns="0" rIns="0" bIns="0" anchor="t">
            <a:normAutofit/>
          </a:bodyPr>
          <a:lstStyle/>
          <a:p>
            <a:pPr algn="ctr">
              <a:defRPr sz="1200" b="1">
                <a:solidFill>
                  <a:srgbClr val="FF3A45"/>
                </a:solidFill>
                <a:latin typeface="DejaVu Sans"/>
                <a:ea typeface="DejaVu Sans"/>
                <a:cs typeface="DejaVu Sans"/>
              </a:defRPr>
            </a:pPr>
            <a:r>
              <a:rPr sz="1200" b="1">
                <a:solidFill>
                  <a:srgbClr val="FF3A45"/>
                </a:solidFill>
                <a:hlinkClick r:id="rId6"/>
              </a:rPr>
              <a:t>paranormalcountry.com</a:t>
            </a:r>
          </a:p>
        </p:txBody>
      </p:sp>
      <p:sp>
        <p:nvSpPr>
          <p:cNvPr id="12" name="Rectangle 11">
            <a:extLst>
              <a:ext uri="{FF2B5EF4-FFF2-40B4-BE49-F238E27FC236}">
                <a16:creationId xmlns:a16="http://schemas.microsoft.com/office/drawing/2014/main" id="{AB7D9AA3-CC2B-4BBD-BEBB-DF01FC24AA02}"/>
              </a:ext>
            </a:extLst>
          </p:cNvPr>
          <p:cNvSpPr>
            <a:spLocks noGrp="1"/>
          </p:cNvSpPr>
          <p:nvPr/>
        </p:nvSpPr>
        <p:spPr>
          <a:xfrm>
            <a:off x="8820150" y="4914900"/>
            <a:ext cx="2381250" cy="209550"/>
          </a:xfrm>
          <a:prstGeom prst="rect">
            <a:avLst/>
          </a:prstGeom>
          <a:noFill/>
          <a:ln w="0">
            <a:noFill/>
            <a:prstDash val="solid"/>
          </a:ln>
        </p:spPr>
        <p:txBody>
          <a:bodyPr lIns="0" tIns="0" rIns="0" bIns="0" anchor="t">
            <a:normAutofit/>
          </a:bodyPr>
          <a:lstStyle/>
          <a:p>
            <a:pPr algn="ctr">
              <a:defRPr sz="825" b="1">
                <a:solidFill>
                  <a:srgbClr val="7D858E"/>
                </a:solidFill>
                <a:latin typeface="DejaVu Sans"/>
                <a:ea typeface="DejaVu Sans"/>
                <a:cs typeface="DejaVu Sans"/>
              </a:defRPr>
            </a:pPr>
            <a:r>
              <a:rPr sz="825" b="1">
                <a:solidFill>
                  <a:srgbClr val="7D858E"/>
                </a:solidFill>
                <a:latin typeface="DejaVu Sans"/>
                <a:ea typeface="DejaVu Sans"/>
                <a:cs typeface="DejaVu Sans"/>
              </a:rPr>
              <a:t>EXPLORE • INVESTIGATE • BELIEVE</a:t>
            </a:r>
          </a:p>
        </p:txBody>
      </p:sp>
      <p:sp>
        <p:nvSpPr>
          <p:cNvPr id="13" name="Rectangle 12">
            <a:extLst>
              <a:ext uri="{FF2B5EF4-FFF2-40B4-BE49-F238E27FC236}">
                <a16:creationId xmlns:a16="http://schemas.microsoft.com/office/drawing/2014/main" id="{FF5C8AA7-6349-4939-A3B1-59A50F397E9A}"/>
              </a:ext>
            </a:extLst>
          </p:cNvPr>
          <p:cNvSpPr>
            <a:spLocks noGrp="1"/>
          </p:cNvSpPr>
          <p:nvPr/>
        </p:nvSpPr>
        <p:spPr>
          <a:xfrm>
            <a:off x="685800" y="6324600"/>
            <a:ext cx="5334000" cy="171450"/>
          </a:xfrm>
          <a:prstGeom prst="rect">
            <a:avLst/>
          </a:prstGeom>
          <a:noFill/>
          <a:ln w="0">
            <a:noFill/>
            <a:prstDash val="solid"/>
          </a:ln>
        </p:spPr>
        <p:txBody>
          <a:bodyPr lIns="0" tIns="0" rIns="0" bIns="0" anchor="t">
            <a:normAutofit/>
          </a:bodyPr>
          <a:lstStyle/>
          <a:p>
            <a:pPr algn="l">
              <a:defRPr sz="825" b="0">
                <a:solidFill>
                  <a:srgbClr val="7D858E"/>
                </a:solidFill>
                <a:latin typeface="DejaVu Sans"/>
                <a:ea typeface="DejaVu Sans"/>
                <a:cs typeface="DejaVu Sans"/>
              </a:defRPr>
            </a:pPr>
            <a:r>
              <a:rPr sz="825" b="0">
                <a:solidFill>
                  <a:srgbClr val="7D858E"/>
                </a:solidFill>
                <a:latin typeface="DejaVu Sans"/>
                <a:ea typeface="DejaVu Sans"/>
                <a:cs typeface="DejaVu Sans"/>
              </a:rPr>
              <a:t>Paranormal Country • Visual platform tour • July 2026</a:t>
            </a:r>
          </a:p>
        </p:txBody>
      </p:sp>
    </p:spTree>
    <p:extLst>
      <p:ext uri="{BB962C8B-B14F-4D97-AF65-F5344CB8AC3E}">
        <p14:creationId xmlns:p14="http://schemas.microsoft.com/office/powerpoint/2010/main" val="4076664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9A68D8D3-9E75-4BDA-82A0-3A782E14EECB}"/>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MEMBERSHIP</a:t>
            </a:r>
          </a:p>
        </p:txBody>
      </p:sp>
      <p:sp>
        <p:nvSpPr>
          <p:cNvPr id="3" name="slide-number">
            <a:extLst>
              <a:ext uri="{FF2B5EF4-FFF2-40B4-BE49-F238E27FC236}">
                <a16:creationId xmlns:a16="http://schemas.microsoft.com/office/drawing/2014/main" id="{43D62F50-21A3-46DC-AED2-7438F1ECC448}"/>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04</a:t>
            </a:r>
          </a:p>
        </p:txBody>
      </p:sp>
      <p:sp>
        <p:nvSpPr>
          <p:cNvPr id="4" name="top-rule">
            <a:extLst>
              <a:ext uri="{FF2B5EF4-FFF2-40B4-BE49-F238E27FC236}">
                <a16:creationId xmlns:a16="http://schemas.microsoft.com/office/drawing/2014/main" id="{2105AB2A-7C19-4FAB-9A9B-95EAAF317E38}"/>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1F8EDC9A-D1CD-442C-B6AC-E819E9420B4E}"/>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Homepage and secure access</a:t>
            </a:r>
          </a:p>
        </p:txBody>
      </p:sp>
      <p:sp>
        <p:nvSpPr>
          <p:cNvPr id="6" name="feature-tagline">
            <a:extLst>
              <a:ext uri="{FF2B5EF4-FFF2-40B4-BE49-F238E27FC236}">
                <a16:creationId xmlns:a16="http://schemas.microsoft.com/office/drawing/2014/main" id="{E0D10359-7B22-4C35-831E-5F26BC437B12}"/>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A clear, cinematic entry point into the member experience.</a:t>
            </a:r>
          </a:p>
        </p:txBody>
      </p:sp>
      <p:sp>
        <p:nvSpPr>
          <p:cNvPr id="7" name="screenshot-frame">
            <a:extLst>
              <a:ext uri="{FF2B5EF4-FFF2-40B4-BE49-F238E27FC236}">
                <a16:creationId xmlns:a16="http://schemas.microsoft.com/office/drawing/2014/main" id="{22A96EB9-1A7F-4760-B02D-88B669B93112}"/>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65204"/>
            <a:ext cx="7658100" cy="3670593"/>
          </a:xfrm>
          <a:prstGeom prst="roundRect">
            <a:avLst>
              <a:gd name="adj" fmla="val 1896"/>
            </a:avLst>
          </a:prstGeom>
        </p:spPr>
      </p:pic>
      <p:sp>
        <p:nvSpPr>
          <p:cNvPr id="9" name="description-panel">
            <a:extLst>
              <a:ext uri="{FF2B5EF4-FFF2-40B4-BE49-F238E27FC236}">
                <a16:creationId xmlns:a16="http://schemas.microsoft.com/office/drawing/2014/main" id="{870CD803-EF94-4585-B147-596C42E085B1}"/>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5B07A2E1-7D2F-4EBA-9210-884050E65A77}"/>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E8F4B849-573A-4020-8651-CB5E1AC5DFD8}"/>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homepage gives members a focused sign-in route while preserving the dark Paranormal Country identity. Account recovery, Google access and signup are kept in one place.</a:t>
            </a:r>
          </a:p>
        </p:txBody>
      </p:sp>
      <p:sp>
        <p:nvSpPr>
          <p:cNvPr id="12" name="Rectangle 11">
            <a:extLst>
              <a:ext uri="{FF2B5EF4-FFF2-40B4-BE49-F238E27FC236}">
                <a16:creationId xmlns:a16="http://schemas.microsoft.com/office/drawing/2014/main" id="{9CBDC686-BED1-41D9-A412-F35825D34C2C}"/>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1011DDA1-569F-4A33-98B0-FF83F1E689B1}"/>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4A545CDD-CCB8-4B80-952C-6DA43B2993C3}"/>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CD65BCF1-88A1-4667-A4CB-B8AF63BA47C3}"/>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Simple sign-in and account recovery</a:t>
            </a:r>
          </a:p>
        </p:txBody>
      </p:sp>
      <p:sp>
        <p:nvSpPr>
          <p:cNvPr id="16" name="Oval 15">
            <a:extLst>
              <a:ext uri="{FF2B5EF4-FFF2-40B4-BE49-F238E27FC236}">
                <a16:creationId xmlns:a16="http://schemas.microsoft.com/office/drawing/2014/main" id="{BD6DE704-E0A1-4864-9C4F-CBE9393BF639}"/>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5DC5C210-ABC9-460C-99E1-15ABCF532A35}"/>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Google login and free signup routes</a:t>
            </a:r>
          </a:p>
        </p:txBody>
      </p:sp>
      <p:sp>
        <p:nvSpPr>
          <p:cNvPr id="18" name="Oval 17">
            <a:extLst>
              <a:ext uri="{FF2B5EF4-FFF2-40B4-BE49-F238E27FC236}">
                <a16:creationId xmlns:a16="http://schemas.microsoft.com/office/drawing/2014/main" id="{BE4ECD86-8454-4431-98F6-9D7E09127593}"/>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C8FB5878-E05B-40E7-9442-74E8087F192A}"/>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Visible privacy and cookie controls</a:t>
            </a:r>
          </a:p>
        </p:txBody>
      </p:sp>
      <p:sp>
        <p:nvSpPr>
          <p:cNvPr id="20" name="Rectangle 19">
            <a:extLst>
              <a:ext uri="{FF2B5EF4-FFF2-40B4-BE49-F238E27FC236}">
                <a16:creationId xmlns:a16="http://schemas.microsoft.com/office/drawing/2014/main" id="{00C1C843-B547-4169-A5D8-5543A718C5B0}"/>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4D9E1919-7C5A-43E9-A9C9-89F5FADFB374}"/>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F0F2DDE1-2D0D-461A-A8B0-D471DA521579}"/>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MEMBERSHIP  •  EXPLORE  •  INVESTIGATE  •  BELIEVE</a:t>
            </a:r>
          </a:p>
        </p:txBody>
      </p:sp>
    </p:spTree>
    <p:extLst>
      <p:ext uri="{BB962C8B-B14F-4D97-AF65-F5344CB8AC3E}">
        <p14:creationId xmlns:p14="http://schemas.microsoft.com/office/powerpoint/2010/main" val="809222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A697F0C1-8B3F-44E4-BB6B-4B600B0A557F}"/>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DISCOVER</a:t>
            </a:r>
          </a:p>
        </p:txBody>
      </p:sp>
      <p:sp>
        <p:nvSpPr>
          <p:cNvPr id="3" name="slide-number">
            <a:extLst>
              <a:ext uri="{FF2B5EF4-FFF2-40B4-BE49-F238E27FC236}">
                <a16:creationId xmlns:a16="http://schemas.microsoft.com/office/drawing/2014/main" id="{861E121D-3D57-41D0-B5A7-1FCE22201C39}"/>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05</a:t>
            </a:r>
          </a:p>
        </p:txBody>
      </p:sp>
      <p:sp>
        <p:nvSpPr>
          <p:cNvPr id="4" name="top-rule">
            <a:extLst>
              <a:ext uri="{FF2B5EF4-FFF2-40B4-BE49-F238E27FC236}">
                <a16:creationId xmlns:a16="http://schemas.microsoft.com/office/drawing/2014/main" id="{B2E95E34-E4F7-47F9-99CF-46E8FA353129}"/>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76048C87-E1F5-40B4-9AF8-E694D851394D}"/>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Global Haunt Directory</a:t>
            </a:r>
          </a:p>
        </p:txBody>
      </p:sp>
      <p:sp>
        <p:nvSpPr>
          <p:cNvPr id="6" name="feature-tagline">
            <a:extLst>
              <a:ext uri="{FF2B5EF4-FFF2-40B4-BE49-F238E27FC236}">
                <a16:creationId xmlns:a16="http://schemas.microsoft.com/office/drawing/2014/main" id="{4634B328-495A-4195-9FD1-312B1B54655A}"/>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Search approved haunted places and explore them on an interactive map.</a:t>
            </a:r>
          </a:p>
        </p:txBody>
      </p:sp>
      <p:sp>
        <p:nvSpPr>
          <p:cNvPr id="7" name="screenshot-frame">
            <a:extLst>
              <a:ext uri="{FF2B5EF4-FFF2-40B4-BE49-F238E27FC236}">
                <a16:creationId xmlns:a16="http://schemas.microsoft.com/office/drawing/2014/main" id="{7EE53896-481F-43D8-8670-E877A2DFD735}"/>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78581"/>
            <a:ext cx="7658100" cy="3643838"/>
          </a:xfrm>
          <a:prstGeom prst="roundRect">
            <a:avLst>
              <a:gd name="adj" fmla="val 1896"/>
            </a:avLst>
          </a:prstGeom>
        </p:spPr>
      </p:pic>
      <p:sp>
        <p:nvSpPr>
          <p:cNvPr id="9" name="description-panel">
            <a:extLst>
              <a:ext uri="{FF2B5EF4-FFF2-40B4-BE49-F238E27FC236}">
                <a16:creationId xmlns:a16="http://schemas.microsoft.com/office/drawing/2014/main" id="{DD1CCB82-80C5-41AD-93A0-008BEF05985C}"/>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C1C20F91-EA4C-4D23-9D70-0C05254D107A}"/>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08981E67-5150-4C44-AB8D-E21A228BE738}"/>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fontScale="98806"/>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directory brings pubs, castles, cemeteries and legendary sites into one searchable location. Visitors can browse by category, search a region or suggest a new haunting for review.</a:t>
            </a:r>
          </a:p>
        </p:txBody>
      </p:sp>
      <p:sp>
        <p:nvSpPr>
          <p:cNvPr id="12" name="Rectangle 11">
            <a:extLst>
              <a:ext uri="{FF2B5EF4-FFF2-40B4-BE49-F238E27FC236}">
                <a16:creationId xmlns:a16="http://schemas.microsoft.com/office/drawing/2014/main" id="{A34B7649-19E0-4684-813E-54A9789DD32B}"/>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E1F4FA63-B773-4391-AF4B-97BB18BC9F4D}"/>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432A878B-D115-4F92-A459-8DC489C5ED1C}"/>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C5F92CB4-2B30-45EE-8186-D3A8924D1C14}"/>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Interactive map and regional search</a:t>
            </a:r>
          </a:p>
        </p:txBody>
      </p:sp>
      <p:sp>
        <p:nvSpPr>
          <p:cNvPr id="16" name="Oval 15">
            <a:extLst>
              <a:ext uri="{FF2B5EF4-FFF2-40B4-BE49-F238E27FC236}">
                <a16:creationId xmlns:a16="http://schemas.microsoft.com/office/drawing/2014/main" id="{B69F2FFF-8E96-4E27-8FD1-A4D4B50A3265}"/>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B9CECE0E-F025-44A0-92CA-E963839D798C}"/>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Categories make browsing practical</a:t>
            </a:r>
          </a:p>
        </p:txBody>
      </p:sp>
      <p:sp>
        <p:nvSpPr>
          <p:cNvPr id="18" name="Oval 17">
            <a:extLst>
              <a:ext uri="{FF2B5EF4-FFF2-40B4-BE49-F238E27FC236}">
                <a16:creationId xmlns:a16="http://schemas.microsoft.com/office/drawing/2014/main" id="{B105FF36-3045-4B42-80DF-58C27122AEF2}"/>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4E56E2F7-8EF1-48A1-9E3E-D3DA8A8B349A}"/>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Community submissions are reviewed</a:t>
            </a:r>
          </a:p>
        </p:txBody>
      </p:sp>
      <p:sp>
        <p:nvSpPr>
          <p:cNvPr id="20" name="Rectangle 19">
            <a:extLst>
              <a:ext uri="{FF2B5EF4-FFF2-40B4-BE49-F238E27FC236}">
                <a16:creationId xmlns:a16="http://schemas.microsoft.com/office/drawing/2014/main" id="{33AEFFD2-E21E-43B7-B51A-77A5D0A926BE}"/>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FCE9D1FB-C21D-4BCF-886A-5DA34370928A}"/>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60171E8E-F4D3-4B26-82AC-8B8A4174CDD8}"/>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DISCOVER  •  EXPLORE  •  INVESTIGATE  •  BELIEVE</a:t>
            </a:r>
          </a:p>
        </p:txBody>
      </p:sp>
    </p:spTree>
    <p:extLst>
      <p:ext uri="{BB962C8B-B14F-4D97-AF65-F5344CB8AC3E}">
        <p14:creationId xmlns:p14="http://schemas.microsoft.com/office/powerpoint/2010/main" val="1866647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2E8BE704-7B12-4352-B6B5-F70137C42170}"/>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DISCOVER</a:t>
            </a:r>
          </a:p>
        </p:txBody>
      </p:sp>
      <p:sp>
        <p:nvSpPr>
          <p:cNvPr id="3" name="slide-number">
            <a:extLst>
              <a:ext uri="{FF2B5EF4-FFF2-40B4-BE49-F238E27FC236}">
                <a16:creationId xmlns:a16="http://schemas.microsoft.com/office/drawing/2014/main" id="{53982E27-096A-4219-9AE7-3BA94DA12432}"/>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06</a:t>
            </a:r>
          </a:p>
        </p:txBody>
      </p:sp>
      <p:sp>
        <p:nvSpPr>
          <p:cNvPr id="4" name="top-rule">
            <a:extLst>
              <a:ext uri="{FF2B5EF4-FFF2-40B4-BE49-F238E27FC236}">
                <a16:creationId xmlns:a16="http://schemas.microsoft.com/office/drawing/2014/main" id="{537B9FB1-894A-4E51-A644-91EBD3BE6380}"/>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C15362D2-A52C-4FC2-96D2-305F8F7DB62C}"/>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Guided paranormal trails</a:t>
            </a:r>
          </a:p>
        </p:txBody>
      </p:sp>
      <p:sp>
        <p:nvSpPr>
          <p:cNvPr id="6" name="feature-tagline">
            <a:extLst>
              <a:ext uri="{FF2B5EF4-FFF2-40B4-BE49-F238E27FC236}">
                <a16:creationId xmlns:a16="http://schemas.microsoft.com/office/drawing/2014/main" id="{55D62FE6-52A9-44A1-B998-83E302A77F66}"/>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Curated routes turn individual locations into practical investigation plans.</a:t>
            </a:r>
          </a:p>
        </p:txBody>
      </p:sp>
      <p:sp>
        <p:nvSpPr>
          <p:cNvPr id="7" name="screenshot-frame">
            <a:extLst>
              <a:ext uri="{FF2B5EF4-FFF2-40B4-BE49-F238E27FC236}">
                <a16:creationId xmlns:a16="http://schemas.microsoft.com/office/drawing/2014/main" id="{2D897CFA-EF59-4749-8012-C1F241C04A91}"/>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1752"/>
            <a:ext cx="7658100" cy="3637497"/>
          </a:xfrm>
          <a:prstGeom prst="roundRect">
            <a:avLst>
              <a:gd name="adj" fmla="val 1896"/>
            </a:avLst>
          </a:prstGeom>
        </p:spPr>
      </p:pic>
      <p:sp>
        <p:nvSpPr>
          <p:cNvPr id="9" name="description-panel">
            <a:extLst>
              <a:ext uri="{FF2B5EF4-FFF2-40B4-BE49-F238E27FC236}">
                <a16:creationId xmlns:a16="http://schemas.microsoft.com/office/drawing/2014/main" id="{9B880399-C3E5-4916-8677-7355200168CA}"/>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6B11A679-1C21-4D11-9381-6DA8FE0D2C4B}"/>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2815B64D-0AAF-4D48-9767-96A0EF46F9E9}"/>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Trails link several haunt entries into a planned route with safety notes, research prompts and difficulty guidance. Members can pair the routes with their Haunt Passport.</a:t>
            </a:r>
          </a:p>
        </p:txBody>
      </p:sp>
      <p:sp>
        <p:nvSpPr>
          <p:cNvPr id="12" name="Rectangle 11">
            <a:extLst>
              <a:ext uri="{FF2B5EF4-FFF2-40B4-BE49-F238E27FC236}">
                <a16:creationId xmlns:a16="http://schemas.microsoft.com/office/drawing/2014/main" id="{2B52BDB1-AB8C-4B55-B0E0-5DD6BF532232}"/>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FA82598D-8858-472C-85B2-E4AD7E8352AB}"/>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14E3DD47-99B4-493F-A14B-8D8AACD2EFF3}"/>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F524B7C3-DCE2-4D69-9A98-BAF5A2367403}"/>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Linked stops create a coherent route</a:t>
            </a:r>
          </a:p>
        </p:txBody>
      </p:sp>
      <p:sp>
        <p:nvSpPr>
          <p:cNvPr id="16" name="Oval 15">
            <a:extLst>
              <a:ext uri="{FF2B5EF4-FFF2-40B4-BE49-F238E27FC236}">
                <a16:creationId xmlns:a16="http://schemas.microsoft.com/office/drawing/2014/main" id="{7A00C4B3-C244-44BC-8B42-01B6992CFC5F}"/>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08152555-8FCE-431D-BB1E-1D3195BA7308}"/>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Safety and access notes come first</a:t>
            </a:r>
          </a:p>
        </p:txBody>
      </p:sp>
      <p:sp>
        <p:nvSpPr>
          <p:cNvPr id="18" name="Oval 17">
            <a:extLst>
              <a:ext uri="{FF2B5EF4-FFF2-40B4-BE49-F238E27FC236}">
                <a16:creationId xmlns:a16="http://schemas.microsoft.com/office/drawing/2014/main" id="{03087A0E-3FF6-4C29-943B-51850D327F41}"/>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3B936F24-E53B-4DAB-972B-21846F3D270D}"/>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Routes connect with Haunt Passport</a:t>
            </a:r>
          </a:p>
        </p:txBody>
      </p:sp>
      <p:sp>
        <p:nvSpPr>
          <p:cNvPr id="20" name="Rectangle 19">
            <a:extLst>
              <a:ext uri="{FF2B5EF4-FFF2-40B4-BE49-F238E27FC236}">
                <a16:creationId xmlns:a16="http://schemas.microsoft.com/office/drawing/2014/main" id="{0745616D-ED0C-4F62-B0E6-50BFADB3483D}"/>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8CBD6ABA-32E5-4383-997A-9E11531BC54B}"/>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7E9BF7DF-7D81-4190-810E-ADF0563DE563}"/>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DISCOVER  •  EXPLORE  •  INVESTIGATE  •  BELIEVE</a:t>
            </a:r>
          </a:p>
        </p:txBody>
      </p:sp>
    </p:spTree>
    <p:extLst>
      <p:ext uri="{BB962C8B-B14F-4D97-AF65-F5344CB8AC3E}">
        <p14:creationId xmlns:p14="http://schemas.microsoft.com/office/powerpoint/2010/main" val="1646685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D9AA4F6B-F08C-475D-A9EE-5A20BA6FCF3D}"/>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DISCOVER</a:t>
            </a:r>
          </a:p>
        </p:txBody>
      </p:sp>
      <p:sp>
        <p:nvSpPr>
          <p:cNvPr id="3" name="slide-number">
            <a:extLst>
              <a:ext uri="{FF2B5EF4-FFF2-40B4-BE49-F238E27FC236}">
                <a16:creationId xmlns:a16="http://schemas.microsoft.com/office/drawing/2014/main" id="{06A24A62-D99B-40CC-B4DD-8D5DAD81C6E5}"/>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07</a:t>
            </a:r>
          </a:p>
        </p:txBody>
      </p:sp>
      <p:sp>
        <p:nvSpPr>
          <p:cNvPr id="4" name="top-rule">
            <a:extLst>
              <a:ext uri="{FF2B5EF4-FFF2-40B4-BE49-F238E27FC236}">
                <a16:creationId xmlns:a16="http://schemas.microsoft.com/office/drawing/2014/main" id="{BA38476D-DD32-4CAA-9AC4-120E498EBD4A}"/>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22F6A830-B5B1-4CF3-98EC-59177581D171}"/>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Haunt Passport</a:t>
            </a:r>
          </a:p>
        </p:txBody>
      </p:sp>
      <p:sp>
        <p:nvSpPr>
          <p:cNvPr id="6" name="feature-tagline">
            <a:extLst>
              <a:ext uri="{FF2B5EF4-FFF2-40B4-BE49-F238E27FC236}">
                <a16:creationId xmlns:a16="http://schemas.microsoft.com/office/drawing/2014/main" id="{EEA1FCEF-8CFB-4F02-A649-549FC6CFCBF8}"/>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dirty="0">
                <a:solidFill>
                  <a:srgbClr val="B7BDC5"/>
                </a:solidFill>
                <a:latin typeface="DejaVu Sans"/>
                <a:ea typeface="DejaVu Sans"/>
                <a:cs typeface="DejaVu Sans"/>
              </a:rPr>
              <a:t>A private-first travel log for visited places and future plans.</a:t>
            </a:r>
          </a:p>
        </p:txBody>
      </p:sp>
      <p:sp>
        <p:nvSpPr>
          <p:cNvPr id="7" name="screenshot-frame">
            <a:extLst>
              <a:ext uri="{FF2B5EF4-FFF2-40B4-BE49-F238E27FC236}">
                <a16:creationId xmlns:a16="http://schemas.microsoft.com/office/drawing/2014/main" id="{81853A82-9739-4CF7-B792-14179E8FD6CA}"/>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0694"/>
            <a:ext cx="7658100" cy="3639613"/>
          </a:xfrm>
          <a:prstGeom prst="roundRect">
            <a:avLst>
              <a:gd name="adj" fmla="val 1896"/>
            </a:avLst>
          </a:prstGeom>
        </p:spPr>
      </p:pic>
      <p:sp>
        <p:nvSpPr>
          <p:cNvPr id="9" name="description-panel">
            <a:extLst>
              <a:ext uri="{FF2B5EF4-FFF2-40B4-BE49-F238E27FC236}">
                <a16:creationId xmlns:a16="http://schemas.microsoft.com/office/drawing/2014/main" id="{DC9C7E31-F4E5-476E-9614-B65F83FB21B2}"/>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F99725CC-C693-4FB7-AB82-F81FE8382817}"/>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7E14207B-3C1D-43BF-9105-7D48722CA3D0}"/>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Haunt Passport records visited locations, bucket-list destinations and milestones. Entries default to private and the feature does not use continuous live GPS sharing.</a:t>
            </a:r>
          </a:p>
        </p:txBody>
      </p:sp>
      <p:sp>
        <p:nvSpPr>
          <p:cNvPr id="12" name="Rectangle 11">
            <a:extLst>
              <a:ext uri="{FF2B5EF4-FFF2-40B4-BE49-F238E27FC236}">
                <a16:creationId xmlns:a16="http://schemas.microsoft.com/office/drawing/2014/main" id="{54835816-DD25-405F-920B-FC1125BB61A0}"/>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51C8BDEC-1F0E-4584-94EB-394A004E3A06}"/>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F32D7B6B-0277-47D2-A842-2444B199CCCF}"/>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08204815-19DE-41B7-828E-87EB9485AA86}"/>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Visited and bucket-list tracking</a:t>
            </a:r>
          </a:p>
        </p:txBody>
      </p:sp>
      <p:sp>
        <p:nvSpPr>
          <p:cNvPr id="16" name="Oval 15">
            <a:extLst>
              <a:ext uri="{FF2B5EF4-FFF2-40B4-BE49-F238E27FC236}">
                <a16:creationId xmlns:a16="http://schemas.microsoft.com/office/drawing/2014/main" id="{AFB856FD-C553-495A-B1F7-AEA00D73B94A}"/>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25D7D485-3ABF-4F4B-84B3-78077B4B79A4}"/>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Private by default with no live tracking</a:t>
            </a:r>
          </a:p>
        </p:txBody>
      </p:sp>
      <p:sp>
        <p:nvSpPr>
          <p:cNvPr id="18" name="Oval 17">
            <a:extLst>
              <a:ext uri="{FF2B5EF4-FFF2-40B4-BE49-F238E27FC236}">
                <a16:creationId xmlns:a16="http://schemas.microsoft.com/office/drawing/2014/main" id="{1DD88D7B-74DB-41A6-8FA4-C33BE246FF7F}"/>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2D3BF2C2-13FF-4171-8DF5-047C48E0C413}"/>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Badges encourage exploration, not proof</a:t>
            </a:r>
          </a:p>
        </p:txBody>
      </p:sp>
      <p:sp>
        <p:nvSpPr>
          <p:cNvPr id="20" name="Rectangle 19">
            <a:extLst>
              <a:ext uri="{FF2B5EF4-FFF2-40B4-BE49-F238E27FC236}">
                <a16:creationId xmlns:a16="http://schemas.microsoft.com/office/drawing/2014/main" id="{2BD7E1EB-B865-4309-A53F-FF86B265A9DD}"/>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97BEE5A8-F27B-4C6E-A6CD-6375C39CAB37}"/>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65DBA193-A72F-4FC6-83BF-0D8EEC144FCE}"/>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DISCOVER  •  EXPLORE  •  INVESTIGATE  •  BELIEVE</a:t>
            </a:r>
          </a:p>
        </p:txBody>
      </p:sp>
    </p:spTree>
    <p:extLst>
      <p:ext uri="{BB962C8B-B14F-4D97-AF65-F5344CB8AC3E}">
        <p14:creationId xmlns:p14="http://schemas.microsoft.com/office/powerpoint/2010/main" val="17167154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00AB765F-7D42-4706-8151-774552A8C2AC}"/>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3D75263E-C5F5-4449-BB0A-97465BD5A63D}"/>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08</a:t>
            </a:r>
          </a:p>
        </p:txBody>
      </p:sp>
      <p:sp>
        <p:nvSpPr>
          <p:cNvPr id="4" name="top-rule">
            <a:extLst>
              <a:ext uri="{FF2B5EF4-FFF2-40B4-BE49-F238E27FC236}">
                <a16:creationId xmlns:a16="http://schemas.microsoft.com/office/drawing/2014/main" id="{18335E62-6FCD-42EC-A19D-46D5DC7563DA}"/>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FB726D9A-F690-4BAE-8D28-151C452BAA26}"/>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Investigation Hub</a:t>
            </a:r>
          </a:p>
        </p:txBody>
      </p:sp>
      <p:sp>
        <p:nvSpPr>
          <p:cNvPr id="6" name="feature-tagline">
            <a:extLst>
              <a:ext uri="{FF2B5EF4-FFF2-40B4-BE49-F238E27FC236}">
                <a16:creationId xmlns:a16="http://schemas.microsoft.com/office/drawing/2014/main" id="{22D0AE6F-93A2-4BC0-AD87-CCC22865363A}"/>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One doorway to the platform’s research and fieldwork tools.</a:t>
            </a:r>
          </a:p>
        </p:txBody>
      </p:sp>
      <p:sp>
        <p:nvSpPr>
          <p:cNvPr id="7" name="screenshot-frame">
            <a:extLst>
              <a:ext uri="{FF2B5EF4-FFF2-40B4-BE49-F238E27FC236}">
                <a16:creationId xmlns:a16="http://schemas.microsoft.com/office/drawing/2014/main" id="{BB120011-BC3C-4196-A012-C3D927AE65A5}"/>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6528"/>
            <a:ext cx="7658100" cy="3627944"/>
          </a:xfrm>
          <a:prstGeom prst="roundRect">
            <a:avLst>
              <a:gd name="adj" fmla="val 1896"/>
            </a:avLst>
          </a:prstGeom>
        </p:spPr>
      </p:pic>
      <p:sp>
        <p:nvSpPr>
          <p:cNvPr id="9" name="description-panel">
            <a:extLst>
              <a:ext uri="{FF2B5EF4-FFF2-40B4-BE49-F238E27FC236}">
                <a16:creationId xmlns:a16="http://schemas.microsoft.com/office/drawing/2014/main" id="{126022CE-206E-4E0E-81E5-3D4180FD9ACA}"/>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ABB35469-529F-4E48-8543-BE358DFB4DBF}"/>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1C1F1ACF-33FB-40BE-A035-FD17C31F84A5}"/>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hub connects Case Rooms, Haunt Passport, challenges, the Academy, Evidence Lab and local crews. Members can see how separate tools support one investigation workflow.</a:t>
            </a:r>
          </a:p>
        </p:txBody>
      </p:sp>
      <p:sp>
        <p:nvSpPr>
          <p:cNvPr id="12" name="Rectangle 11">
            <a:extLst>
              <a:ext uri="{FF2B5EF4-FFF2-40B4-BE49-F238E27FC236}">
                <a16:creationId xmlns:a16="http://schemas.microsoft.com/office/drawing/2014/main" id="{1DED0A04-213F-41F1-9421-9A37D578084C}"/>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C176C1AC-BBBA-484A-A916-BBE6458F3415}"/>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B2A73E29-38FA-49CB-BEAA-618DF5815F33}"/>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F2A42D1F-B1A1-4E5A-A72B-A76FCE493238}"/>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Central route into specialist tools</a:t>
            </a:r>
          </a:p>
        </p:txBody>
      </p:sp>
      <p:sp>
        <p:nvSpPr>
          <p:cNvPr id="16" name="Oval 15">
            <a:extLst>
              <a:ext uri="{FF2B5EF4-FFF2-40B4-BE49-F238E27FC236}">
                <a16:creationId xmlns:a16="http://schemas.microsoft.com/office/drawing/2014/main" id="{206BC59D-EDB3-479B-849D-054BC3A162CD}"/>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D81E5C73-6DC4-4824-A1E0-BBCA4E1369FB}"/>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Connects fieldwork, learning and cases</a:t>
            </a:r>
          </a:p>
        </p:txBody>
      </p:sp>
      <p:sp>
        <p:nvSpPr>
          <p:cNvPr id="18" name="Oval 17">
            <a:extLst>
              <a:ext uri="{FF2B5EF4-FFF2-40B4-BE49-F238E27FC236}">
                <a16:creationId xmlns:a16="http://schemas.microsoft.com/office/drawing/2014/main" id="{E07C1FF4-26B8-49F4-9970-24767E56DC11}"/>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41B81786-E1AE-4B2E-9691-5A470F9C2B90}"/>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Safety-led research remains the focus</a:t>
            </a:r>
          </a:p>
        </p:txBody>
      </p:sp>
      <p:sp>
        <p:nvSpPr>
          <p:cNvPr id="20" name="Rectangle 19">
            <a:extLst>
              <a:ext uri="{FF2B5EF4-FFF2-40B4-BE49-F238E27FC236}">
                <a16:creationId xmlns:a16="http://schemas.microsoft.com/office/drawing/2014/main" id="{48BD1480-9EF5-45BB-AEAB-A8DABB847C8E}"/>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EB388553-FD34-4CEA-ACB4-E18323B569A2}"/>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C87E6CA8-FC73-4D45-BBD0-8DDAD4BD362F}"/>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2751268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50608"/>
            </a:gs>
            <a:gs pos="58000">
              <a:srgbClr val="0C1015"/>
            </a:gs>
            <a:gs pos="100000">
              <a:srgbClr val="18070A"/>
            </a:gs>
          </a:gsLst>
          <a:lin ang="8100000"/>
        </a:grad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p:blipFill>
        <p:spPr>
          <a:xfrm>
            <a:off x="740608" y="209550"/>
            <a:ext cx="1433434" cy="514350"/>
          </a:xfrm>
          <a:prstGeom prst="rect">
            <a:avLst/>
          </a:prstGeom>
        </p:spPr>
      </p:pic>
      <p:sp>
        <p:nvSpPr>
          <p:cNvPr id="2" name="section-label">
            <a:extLst>
              <a:ext uri="{FF2B5EF4-FFF2-40B4-BE49-F238E27FC236}">
                <a16:creationId xmlns:a16="http://schemas.microsoft.com/office/drawing/2014/main" id="{7316D449-F13A-4B1B-B0C0-638D5FC7AA67}"/>
              </a:ext>
            </a:extLst>
          </p:cNvPr>
          <p:cNvSpPr>
            <a:spLocks noGrp="1"/>
          </p:cNvSpPr>
          <p:nvPr/>
        </p:nvSpPr>
        <p:spPr>
          <a:xfrm>
            <a:off x="8572500" y="323850"/>
            <a:ext cx="2590800" cy="209550"/>
          </a:xfrm>
          <a:prstGeom prst="rect">
            <a:avLst/>
          </a:prstGeom>
          <a:noFill/>
          <a:ln w="0">
            <a:noFill/>
            <a:prstDash val="solid"/>
          </a:ln>
        </p:spPr>
        <p:txBody>
          <a:bodyPr lIns="0" tIns="0" rIns="0" bIns="0" anchor="t">
            <a:normAutofit/>
          </a:bodyPr>
          <a:lstStyle/>
          <a:p>
            <a:pPr algn="r">
              <a:defRPr sz="900" b="1">
                <a:solidFill>
                  <a:srgbClr val="7D858E"/>
                </a:solidFill>
                <a:latin typeface="DejaVu Sans"/>
                <a:ea typeface="DejaVu Sans"/>
                <a:cs typeface="DejaVu Sans"/>
              </a:defRPr>
            </a:pPr>
            <a:r>
              <a:rPr sz="900" b="1">
                <a:solidFill>
                  <a:srgbClr val="7D858E"/>
                </a:solidFill>
                <a:latin typeface="DejaVu Sans"/>
                <a:ea typeface="DejaVu Sans"/>
                <a:cs typeface="DejaVu Sans"/>
              </a:rPr>
              <a:t>INVESTIGATE</a:t>
            </a:r>
          </a:p>
        </p:txBody>
      </p:sp>
      <p:sp>
        <p:nvSpPr>
          <p:cNvPr id="3" name="slide-number">
            <a:extLst>
              <a:ext uri="{FF2B5EF4-FFF2-40B4-BE49-F238E27FC236}">
                <a16:creationId xmlns:a16="http://schemas.microsoft.com/office/drawing/2014/main" id="{0A711304-DB31-46D6-BB8D-4689FD35AEDD}"/>
              </a:ext>
            </a:extLst>
          </p:cNvPr>
          <p:cNvSpPr>
            <a:spLocks noGrp="1"/>
          </p:cNvSpPr>
          <p:nvPr/>
        </p:nvSpPr>
        <p:spPr>
          <a:xfrm>
            <a:off x="11296650" y="323850"/>
            <a:ext cx="400050" cy="209550"/>
          </a:xfrm>
          <a:prstGeom prst="rect">
            <a:avLst/>
          </a:prstGeom>
          <a:noFill/>
          <a:ln w="0">
            <a:noFill/>
            <a:prstDash val="solid"/>
          </a:ln>
        </p:spPr>
        <p:txBody>
          <a:bodyPr lIns="0" tIns="0" rIns="0" bIns="0" anchor="t">
            <a:normAutofit/>
          </a:bodyPr>
          <a:lstStyle/>
          <a:p>
            <a:pPr algn="r">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09</a:t>
            </a:r>
          </a:p>
        </p:txBody>
      </p:sp>
      <p:sp>
        <p:nvSpPr>
          <p:cNvPr id="4" name="top-rule">
            <a:extLst>
              <a:ext uri="{FF2B5EF4-FFF2-40B4-BE49-F238E27FC236}">
                <a16:creationId xmlns:a16="http://schemas.microsoft.com/office/drawing/2014/main" id="{FDB90108-5813-4FE9-B0A1-5856216D045B}"/>
              </a:ext>
            </a:extLst>
          </p:cNvPr>
          <p:cNvSpPr>
            <a:spLocks noGrp="1"/>
          </p:cNvSpPr>
          <p:nvPr/>
        </p:nvSpPr>
        <p:spPr>
          <a:xfrm>
            <a:off x="609600" y="781050"/>
            <a:ext cx="11087100" cy="9525"/>
          </a:xfrm>
          <a:prstGeom prst="rect">
            <a:avLst/>
          </a:prstGeom>
          <a:solidFill>
            <a:srgbClr val="FFFFFF">
              <a:alpha val="12000"/>
            </a:srgbClr>
          </a:solidFill>
          <a:ln w="0">
            <a:noFill/>
            <a:prstDash val="solid"/>
          </a:ln>
        </p:spPr>
        <p:txBody>
          <a:bodyPr/>
          <a:lstStyle/>
          <a:p>
            <a:endParaRPr lang="en-GB"/>
          </a:p>
        </p:txBody>
      </p:sp>
      <p:sp>
        <p:nvSpPr>
          <p:cNvPr id="5" name="feature-title">
            <a:extLst>
              <a:ext uri="{FF2B5EF4-FFF2-40B4-BE49-F238E27FC236}">
                <a16:creationId xmlns:a16="http://schemas.microsoft.com/office/drawing/2014/main" id="{37828881-A8C8-4524-82AE-9BEEEFC0EB6A}"/>
              </a:ext>
            </a:extLst>
          </p:cNvPr>
          <p:cNvSpPr>
            <a:spLocks noGrp="1"/>
          </p:cNvSpPr>
          <p:nvPr/>
        </p:nvSpPr>
        <p:spPr>
          <a:xfrm>
            <a:off x="609600" y="962025"/>
            <a:ext cx="11087100" cy="523875"/>
          </a:xfrm>
          <a:prstGeom prst="rect">
            <a:avLst/>
          </a:prstGeom>
          <a:noFill/>
          <a:ln w="0">
            <a:noFill/>
            <a:prstDash val="solid"/>
          </a:ln>
        </p:spPr>
        <p:txBody>
          <a:bodyPr lIns="0" tIns="0" rIns="0" bIns="0" anchor="t">
            <a:normAutofit/>
          </a:bodyPr>
          <a:lstStyle/>
          <a:p>
            <a:pPr algn="l">
              <a:defRPr sz="3150" b="1">
                <a:solidFill>
                  <a:srgbClr val="F4F2EE"/>
                </a:solidFill>
                <a:latin typeface="DejaVu Serif"/>
                <a:ea typeface="DejaVu Serif"/>
                <a:cs typeface="DejaVu Serif"/>
              </a:defRPr>
            </a:pPr>
            <a:r>
              <a:rPr sz="3150" b="1">
                <a:solidFill>
                  <a:srgbClr val="F4F2EE"/>
                </a:solidFill>
                <a:latin typeface="DejaVu Serif"/>
                <a:ea typeface="DejaVu Serif"/>
                <a:cs typeface="DejaVu Serif"/>
              </a:rPr>
              <a:t>Field report wizard</a:t>
            </a:r>
          </a:p>
        </p:txBody>
      </p:sp>
      <p:sp>
        <p:nvSpPr>
          <p:cNvPr id="6" name="feature-tagline">
            <a:extLst>
              <a:ext uri="{FF2B5EF4-FFF2-40B4-BE49-F238E27FC236}">
                <a16:creationId xmlns:a16="http://schemas.microsoft.com/office/drawing/2014/main" id="{572972D8-6160-4C1E-99C0-B8E93E21B15A}"/>
              </a:ext>
            </a:extLst>
          </p:cNvPr>
          <p:cNvSpPr>
            <a:spLocks noGrp="1"/>
          </p:cNvSpPr>
          <p:nvPr/>
        </p:nvSpPr>
        <p:spPr>
          <a:xfrm>
            <a:off x="638175" y="1504950"/>
            <a:ext cx="9906000" cy="257175"/>
          </a:xfrm>
          <a:prstGeom prst="rect">
            <a:avLst/>
          </a:prstGeom>
          <a:noFill/>
          <a:ln w="0">
            <a:noFill/>
            <a:prstDash val="solid"/>
          </a:ln>
        </p:spPr>
        <p:txBody>
          <a:bodyPr lIns="0" tIns="0" rIns="0" bIns="0" anchor="t">
            <a:normAutofit/>
          </a:bodyPr>
          <a:lstStyle/>
          <a:p>
            <a:pPr algn="l">
              <a:defRPr sz="1200" b="0">
                <a:solidFill>
                  <a:srgbClr val="B7BDC5"/>
                </a:solidFill>
                <a:latin typeface="DejaVu Sans"/>
                <a:ea typeface="DejaVu Sans"/>
                <a:cs typeface="DejaVu Sans"/>
              </a:defRPr>
            </a:pPr>
            <a:r>
              <a:rPr sz="1200" b="0">
                <a:solidFill>
                  <a:srgbClr val="B7BDC5"/>
                </a:solidFill>
                <a:latin typeface="DejaVu Sans"/>
                <a:ea typeface="DejaVu Sans"/>
                <a:cs typeface="DejaVu Sans"/>
              </a:rPr>
              <a:t>Capture what happened while the details are still fresh.</a:t>
            </a:r>
          </a:p>
        </p:txBody>
      </p:sp>
      <p:sp>
        <p:nvSpPr>
          <p:cNvPr id="7" name="screenshot-frame">
            <a:extLst>
              <a:ext uri="{FF2B5EF4-FFF2-40B4-BE49-F238E27FC236}">
                <a16:creationId xmlns:a16="http://schemas.microsoft.com/office/drawing/2014/main" id="{9EF98735-5E5E-455D-81C1-E180C2F675F8}"/>
              </a:ext>
            </a:extLst>
          </p:cNvPr>
          <p:cNvSpPr>
            <a:spLocks noGrp="1"/>
          </p:cNvSpPr>
          <p:nvPr/>
        </p:nvSpPr>
        <p:spPr>
          <a:xfrm>
            <a:off x="609600" y="1914525"/>
            <a:ext cx="7810500" cy="4171950"/>
          </a:xfrm>
          <a:prstGeom prst="roundRect">
            <a:avLst>
              <a:gd name="adj" fmla="val 1826"/>
            </a:avLst>
          </a:prstGeom>
          <a:solidFill>
            <a:srgbClr val="050608"/>
          </a:solidFill>
          <a:ln w="14288">
            <a:solidFill>
              <a:srgbClr val="E42531">
                <a:alpha val="35000"/>
              </a:srgbClr>
            </a:solidFill>
            <a:prstDash val="solid"/>
          </a:ln>
        </p:spPr>
        <p:txBody>
          <a:bodyPr/>
          <a:lstStyle/>
          <a:p>
            <a:endParaRPr lang="en-GB"/>
          </a:p>
        </p:txBody>
      </p:sp>
      <p:pic>
        <p:nvPicPr>
          <p:cNvPr id="30" name="Picture 29"/>
          <p:cNvPicPr>
            <a:picLocks noChangeAspect="1"/>
          </p:cNvPicPr>
          <p:nvPr/>
        </p:nvPicPr>
        <p:blipFill>
          <a:blip r:embed="rId4"/>
          <a:stretch/>
        </p:blipFill>
        <p:spPr>
          <a:xfrm>
            <a:off x="685800" y="2180694"/>
            <a:ext cx="7658100" cy="3639613"/>
          </a:xfrm>
          <a:prstGeom prst="roundRect">
            <a:avLst>
              <a:gd name="adj" fmla="val 1896"/>
            </a:avLst>
          </a:prstGeom>
        </p:spPr>
      </p:pic>
      <p:sp>
        <p:nvSpPr>
          <p:cNvPr id="9" name="description-panel">
            <a:extLst>
              <a:ext uri="{FF2B5EF4-FFF2-40B4-BE49-F238E27FC236}">
                <a16:creationId xmlns:a16="http://schemas.microsoft.com/office/drawing/2014/main" id="{739C61A8-DA26-4A7B-B649-CC097B309E95}"/>
              </a:ext>
            </a:extLst>
          </p:cNvPr>
          <p:cNvSpPr>
            <a:spLocks noGrp="1"/>
          </p:cNvSpPr>
          <p:nvPr/>
        </p:nvSpPr>
        <p:spPr>
          <a:xfrm>
            <a:off x="8667750" y="1914525"/>
            <a:ext cx="3028950" cy="4171950"/>
          </a:xfrm>
          <a:prstGeom prst="roundRect">
            <a:avLst>
              <a:gd name="adj" fmla="val 2516"/>
            </a:avLst>
          </a:prstGeom>
          <a:solidFill>
            <a:srgbClr val="111419">
              <a:alpha val="94000"/>
            </a:srgbClr>
          </a:solidFill>
          <a:ln w="9525">
            <a:solidFill>
              <a:srgbClr val="FFFFFF">
                <a:alpha val="12000"/>
              </a:srgbClr>
            </a:solidFill>
            <a:prstDash val="solid"/>
          </a:ln>
        </p:spPr>
        <p:txBody>
          <a:bodyPr/>
          <a:lstStyle/>
          <a:p>
            <a:endParaRPr lang="en-GB"/>
          </a:p>
        </p:txBody>
      </p:sp>
      <p:sp>
        <p:nvSpPr>
          <p:cNvPr id="10" name="Rectangle 9">
            <a:extLst>
              <a:ext uri="{FF2B5EF4-FFF2-40B4-BE49-F238E27FC236}">
                <a16:creationId xmlns:a16="http://schemas.microsoft.com/office/drawing/2014/main" id="{B9AF7D43-73B8-4E5A-AAF4-7FC6A70DE3A2}"/>
              </a:ext>
            </a:extLst>
          </p:cNvPr>
          <p:cNvSpPr>
            <a:spLocks noGrp="1"/>
          </p:cNvSpPr>
          <p:nvPr/>
        </p:nvSpPr>
        <p:spPr>
          <a:xfrm>
            <a:off x="8877300" y="2152650"/>
            <a:ext cx="2609850" cy="190500"/>
          </a:xfrm>
          <a:prstGeom prst="rect">
            <a:avLst/>
          </a:prstGeom>
          <a:noFill/>
          <a:ln w="0">
            <a:noFill/>
            <a:prstDash val="solid"/>
          </a:ln>
        </p:spPr>
        <p:txBody>
          <a:bodyPr lIns="0" tIns="0" rIns="0" bIns="0" anchor="t">
            <a:normAutofit/>
          </a:bodyPr>
          <a:lstStyle/>
          <a:p>
            <a:pPr algn="l">
              <a:defRPr sz="900" b="1">
                <a:solidFill>
                  <a:srgbClr val="FF3A45"/>
                </a:solidFill>
                <a:latin typeface="DejaVu Sans"/>
                <a:ea typeface="DejaVu Sans"/>
                <a:cs typeface="DejaVu Sans"/>
              </a:defRPr>
            </a:pPr>
            <a:r>
              <a:rPr sz="900" b="1">
                <a:solidFill>
                  <a:srgbClr val="FF3A45"/>
                </a:solidFill>
                <a:latin typeface="DejaVu Sans"/>
                <a:ea typeface="DejaVu Sans"/>
                <a:cs typeface="DejaVu Sans"/>
              </a:rPr>
              <a:t>FEATURE SUMMARY</a:t>
            </a:r>
          </a:p>
        </p:txBody>
      </p:sp>
      <p:sp>
        <p:nvSpPr>
          <p:cNvPr id="11" name="Rectangle 10">
            <a:extLst>
              <a:ext uri="{FF2B5EF4-FFF2-40B4-BE49-F238E27FC236}">
                <a16:creationId xmlns:a16="http://schemas.microsoft.com/office/drawing/2014/main" id="{945D82E5-F5C0-41DD-AD4C-9E2C311F79C5}"/>
              </a:ext>
            </a:extLst>
          </p:cNvPr>
          <p:cNvSpPr>
            <a:spLocks noGrp="1"/>
          </p:cNvSpPr>
          <p:nvPr/>
        </p:nvSpPr>
        <p:spPr>
          <a:xfrm>
            <a:off x="8877300" y="2457450"/>
            <a:ext cx="2609850" cy="1304925"/>
          </a:xfrm>
          <a:prstGeom prst="rect">
            <a:avLst/>
          </a:prstGeom>
          <a:noFill/>
          <a:ln w="0">
            <a:noFill/>
            <a:prstDash val="solid"/>
          </a:ln>
        </p:spPr>
        <p:txBody>
          <a:bodyPr lIns="0" tIns="0" rIns="0" bIns="0" anchor="t">
            <a:normAutofit/>
          </a:bodyPr>
          <a:lstStyle/>
          <a:p>
            <a:pPr algn="l">
              <a:defRPr sz="1238" b="0">
                <a:solidFill>
                  <a:srgbClr val="F4F2EE"/>
                </a:solidFill>
                <a:latin typeface="DejaVu Sans"/>
                <a:ea typeface="DejaVu Sans"/>
                <a:cs typeface="DejaVu Sans"/>
              </a:defRPr>
            </a:pPr>
            <a:r>
              <a:rPr sz="1238" b="0">
                <a:solidFill>
                  <a:srgbClr val="F4F2EE"/>
                </a:solidFill>
                <a:latin typeface="DejaVu Sans"/>
                <a:ea typeface="DejaVu Sans"/>
                <a:cs typeface="DejaVu Sans"/>
              </a:rPr>
              <a:t>The structured wizard records incident type, evidence, details, location and review choices. It creates a reference number and makes location permission optional rather than assumed.</a:t>
            </a:r>
          </a:p>
        </p:txBody>
      </p:sp>
      <p:sp>
        <p:nvSpPr>
          <p:cNvPr id="12" name="Rectangle 11">
            <a:extLst>
              <a:ext uri="{FF2B5EF4-FFF2-40B4-BE49-F238E27FC236}">
                <a16:creationId xmlns:a16="http://schemas.microsoft.com/office/drawing/2014/main" id="{618FA813-75FA-43F6-A2BD-9DE71264241C}"/>
              </a:ext>
            </a:extLst>
          </p:cNvPr>
          <p:cNvSpPr>
            <a:spLocks noGrp="1"/>
          </p:cNvSpPr>
          <p:nvPr/>
        </p:nvSpPr>
        <p:spPr>
          <a:xfrm>
            <a:off x="8877300" y="3857625"/>
            <a:ext cx="2609850" cy="9525"/>
          </a:xfrm>
          <a:prstGeom prst="rect">
            <a:avLst/>
          </a:prstGeom>
          <a:solidFill>
            <a:srgbClr val="FFFFFF">
              <a:alpha val="12000"/>
            </a:srgbClr>
          </a:solidFill>
          <a:ln w="0">
            <a:noFill/>
            <a:prstDash val="solid"/>
          </a:ln>
        </p:spPr>
        <p:txBody>
          <a:bodyPr/>
          <a:lstStyle/>
          <a:p>
            <a:endParaRPr lang="en-GB"/>
          </a:p>
        </p:txBody>
      </p:sp>
      <p:sp>
        <p:nvSpPr>
          <p:cNvPr id="13" name="Rectangle 12">
            <a:extLst>
              <a:ext uri="{FF2B5EF4-FFF2-40B4-BE49-F238E27FC236}">
                <a16:creationId xmlns:a16="http://schemas.microsoft.com/office/drawing/2014/main" id="{9FCFC245-4A1D-4EAE-AA04-F7921B1B7B9C}"/>
              </a:ext>
            </a:extLst>
          </p:cNvPr>
          <p:cNvSpPr>
            <a:spLocks noGrp="1"/>
          </p:cNvSpPr>
          <p:nvPr/>
        </p:nvSpPr>
        <p:spPr>
          <a:xfrm>
            <a:off x="8877300" y="4038600"/>
            <a:ext cx="2609850" cy="190500"/>
          </a:xfrm>
          <a:prstGeom prst="rect">
            <a:avLst/>
          </a:prstGeom>
          <a:noFill/>
          <a:ln w="0">
            <a:noFill/>
            <a:prstDash val="solid"/>
          </a:ln>
        </p:spPr>
        <p:txBody>
          <a:bodyPr lIns="0" tIns="0" rIns="0" bIns="0" anchor="t">
            <a:normAutofit/>
          </a:bodyPr>
          <a:lstStyle/>
          <a:p>
            <a:pPr algn="l">
              <a:defRPr sz="900" b="1">
                <a:solidFill>
                  <a:srgbClr val="91A8B1"/>
                </a:solidFill>
                <a:latin typeface="DejaVu Sans"/>
                <a:ea typeface="DejaVu Sans"/>
                <a:cs typeface="DejaVu Sans"/>
              </a:defRPr>
            </a:pPr>
            <a:r>
              <a:rPr sz="900" b="1">
                <a:solidFill>
                  <a:srgbClr val="91A8B1"/>
                </a:solidFill>
                <a:latin typeface="DejaVu Sans"/>
                <a:ea typeface="DejaVu Sans"/>
                <a:cs typeface="DejaVu Sans"/>
              </a:rPr>
              <a:t>TALKING POINTS</a:t>
            </a:r>
          </a:p>
        </p:txBody>
      </p:sp>
      <p:sp>
        <p:nvSpPr>
          <p:cNvPr id="14" name="Oval 13">
            <a:extLst>
              <a:ext uri="{FF2B5EF4-FFF2-40B4-BE49-F238E27FC236}">
                <a16:creationId xmlns:a16="http://schemas.microsoft.com/office/drawing/2014/main" id="{2F0CEF11-EC61-4438-BB44-B2038E8B5599}"/>
              </a:ext>
            </a:extLst>
          </p:cNvPr>
          <p:cNvSpPr>
            <a:spLocks noGrp="1"/>
          </p:cNvSpPr>
          <p:nvPr/>
        </p:nvSpPr>
        <p:spPr>
          <a:xfrm>
            <a:off x="8877300" y="4419600"/>
            <a:ext cx="76200" cy="76200"/>
          </a:xfrm>
          <a:prstGeom prst="ellipse">
            <a:avLst/>
          </a:prstGeom>
          <a:solidFill>
            <a:srgbClr val="FF3A45"/>
          </a:solidFill>
          <a:ln w="0">
            <a:noFill/>
            <a:prstDash val="solid"/>
          </a:ln>
        </p:spPr>
        <p:txBody>
          <a:bodyPr/>
          <a:lstStyle/>
          <a:p>
            <a:endParaRPr lang="en-GB"/>
          </a:p>
        </p:txBody>
      </p:sp>
      <p:sp>
        <p:nvSpPr>
          <p:cNvPr id="15" name="Rectangle 14">
            <a:extLst>
              <a:ext uri="{FF2B5EF4-FFF2-40B4-BE49-F238E27FC236}">
                <a16:creationId xmlns:a16="http://schemas.microsoft.com/office/drawing/2014/main" id="{BFE25810-9E01-490E-8AF2-68F640DCD95E}"/>
              </a:ext>
            </a:extLst>
          </p:cNvPr>
          <p:cNvSpPr>
            <a:spLocks noGrp="1"/>
          </p:cNvSpPr>
          <p:nvPr/>
        </p:nvSpPr>
        <p:spPr>
          <a:xfrm>
            <a:off x="9048750" y="43624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Guided, consistent reporting steps</a:t>
            </a:r>
          </a:p>
        </p:txBody>
      </p:sp>
      <p:sp>
        <p:nvSpPr>
          <p:cNvPr id="16" name="Oval 15">
            <a:extLst>
              <a:ext uri="{FF2B5EF4-FFF2-40B4-BE49-F238E27FC236}">
                <a16:creationId xmlns:a16="http://schemas.microsoft.com/office/drawing/2014/main" id="{9558B2F7-AA30-437A-8C93-E47B359BE777}"/>
              </a:ext>
            </a:extLst>
          </p:cNvPr>
          <p:cNvSpPr>
            <a:spLocks noGrp="1"/>
          </p:cNvSpPr>
          <p:nvPr/>
        </p:nvSpPr>
        <p:spPr>
          <a:xfrm>
            <a:off x="8877300" y="4914900"/>
            <a:ext cx="76200" cy="76200"/>
          </a:xfrm>
          <a:prstGeom prst="ellipse">
            <a:avLst/>
          </a:prstGeom>
          <a:solidFill>
            <a:srgbClr val="FF3A45"/>
          </a:solidFill>
          <a:ln w="0">
            <a:noFill/>
            <a:prstDash val="solid"/>
          </a:ln>
        </p:spPr>
        <p:txBody>
          <a:bodyPr/>
          <a:lstStyle/>
          <a:p>
            <a:endParaRPr lang="en-GB"/>
          </a:p>
        </p:txBody>
      </p:sp>
      <p:sp>
        <p:nvSpPr>
          <p:cNvPr id="17" name="Rectangle 16">
            <a:extLst>
              <a:ext uri="{FF2B5EF4-FFF2-40B4-BE49-F238E27FC236}">
                <a16:creationId xmlns:a16="http://schemas.microsoft.com/office/drawing/2014/main" id="{B8638C2E-49ED-44AE-BD4B-E1F22E9410C1}"/>
              </a:ext>
            </a:extLst>
          </p:cNvPr>
          <p:cNvSpPr>
            <a:spLocks noGrp="1"/>
          </p:cNvSpPr>
          <p:nvPr/>
        </p:nvSpPr>
        <p:spPr>
          <a:xfrm>
            <a:off x="9048750" y="48577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Timestamp and reference for each report</a:t>
            </a:r>
          </a:p>
        </p:txBody>
      </p:sp>
      <p:sp>
        <p:nvSpPr>
          <p:cNvPr id="18" name="Oval 17">
            <a:extLst>
              <a:ext uri="{FF2B5EF4-FFF2-40B4-BE49-F238E27FC236}">
                <a16:creationId xmlns:a16="http://schemas.microsoft.com/office/drawing/2014/main" id="{6DB4C403-5472-4461-9134-B300F0538165}"/>
              </a:ext>
            </a:extLst>
          </p:cNvPr>
          <p:cNvSpPr>
            <a:spLocks noGrp="1"/>
          </p:cNvSpPr>
          <p:nvPr/>
        </p:nvSpPr>
        <p:spPr>
          <a:xfrm>
            <a:off x="8877300" y="5410200"/>
            <a:ext cx="76200" cy="76200"/>
          </a:xfrm>
          <a:prstGeom prst="ellipse">
            <a:avLst/>
          </a:prstGeom>
          <a:solidFill>
            <a:srgbClr val="FF3A45"/>
          </a:solidFill>
          <a:ln w="0">
            <a:noFill/>
            <a:prstDash val="solid"/>
          </a:ln>
        </p:spPr>
        <p:txBody>
          <a:bodyPr/>
          <a:lstStyle/>
          <a:p>
            <a:endParaRPr lang="en-GB"/>
          </a:p>
        </p:txBody>
      </p:sp>
      <p:sp>
        <p:nvSpPr>
          <p:cNvPr id="19" name="Rectangle 18">
            <a:extLst>
              <a:ext uri="{FF2B5EF4-FFF2-40B4-BE49-F238E27FC236}">
                <a16:creationId xmlns:a16="http://schemas.microsoft.com/office/drawing/2014/main" id="{A14D4072-9EED-450E-A2A6-260778A6E966}"/>
              </a:ext>
            </a:extLst>
          </p:cNvPr>
          <p:cNvSpPr>
            <a:spLocks noGrp="1"/>
          </p:cNvSpPr>
          <p:nvPr/>
        </p:nvSpPr>
        <p:spPr>
          <a:xfrm>
            <a:off x="9048750" y="5353050"/>
            <a:ext cx="2438400" cy="438150"/>
          </a:xfrm>
          <a:prstGeom prst="rect">
            <a:avLst/>
          </a:prstGeom>
          <a:noFill/>
          <a:ln w="0">
            <a:noFill/>
            <a:prstDash val="solid"/>
          </a:ln>
        </p:spPr>
        <p:txBody>
          <a:bodyPr lIns="0" tIns="0" rIns="0" bIns="0" anchor="t">
            <a:normAutofit/>
          </a:bodyPr>
          <a:lstStyle/>
          <a:p>
            <a:pPr algn="l">
              <a:defRPr sz="1163" b="0">
                <a:solidFill>
                  <a:srgbClr val="B7BDC5"/>
                </a:solidFill>
                <a:latin typeface="DejaVu Sans"/>
                <a:ea typeface="DejaVu Sans"/>
                <a:cs typeface="DejaVu Sans"/>
              </a:defRPr>
            </a:pPr>
            <a:r>
              <a:rPr sz="1163" b="0">
                <a:solidFill>
                  <a:srgbClr val="B7BDC5"/>
                </a:solidFill>
                <a:latin typeface="DejaVu Sans"/>
                <a:ea typeface="DejaVu Sans"/>
                <a:cs typeface="DejaVu Sans"/>
              </a:rPr>
              <a:t>Location remains optional and controlled</a:t>
            </a:r>
          </a:p>
        </p:txBody>
      </p:sp>
      <p:sp>
        <p:nvSpPr>
          <p:cNvPr id="20" name="Rectangle 19">
            <a:extLst>
              <a:ext uri="{FF2B5EF4-FFF2-40B4-BE49-F238E27FC236}">
                <a16:creationId xmlns:a16="http://schemas.microsoft.com/office/drawing/2014/main" id="{8D09C491-2AD0-473A-82EA-7BFD411154C3}"/>
              </a:ext>
            </a:extLst>
          </p:cNvPr>
          <p:cNvSpPr>
            <a:spLocks noGrp="1"/>
          </p:cNvSpPr>
          <p:nvPr/>
        </p:nvSpPr>
        <p:spPr>
          <a:xfrm>
            <a:off x="723900" y="6153150"/>
            <a:ext cx="3238500" cy="152400"/>
          </a:xfrm>
          <a:prstGeom prst="rect">
            <a:avLst/>
          </a:prstGeom>
          <a:noFill/>
          <a:ln w="0">
            <a:noFill/>
            <a:prstDash val="solid"/>
          </a:ln>
        </p:spPr>
        <p:txBody>
          <a:bodyPr lIns="0" tIns="0" rIns="0" bIns="0" anchor="t">
            <a:normAutofit/>
          </a:bodyPr>
          <a:lstStyle/>
          <a:p>
            <a:pPr algn="l">
              <a:defRPr sz="713" b="1">
                <a:solidFill>
                  <a:srgbClr val="7D858E"/>
                </a:solidFill>
                <a:latin typeface="DejaVu Sans"/>
                <a:ea typeface="DejaVu Sans"/>
                <a:cs typeface="DejaVu Sans"/>
              </a:defRPr>
            </a:pPr>
            <a:r>
              <a:rPr sz="713" b="1">
                <a:solidFill>
                  <a:srgbClr val="7D858E"/>
                </a:solidFill>
                <a:latin typeface="DejaVu Sans"/>
                <a:ea typeface="DejaVu Sans"/>
                <a:cs typeface="DejaVu Sans"/>
              </a:rPr>
              <a:t>LIVE PLATFORM VIEW · JULY 2026</a:t>
            </a:r>
          </a:p>
        </p:txBody>
      </p:sp>
      <p:sp>
        <p:nvSpPr>
          <p:cNvPr id="21" name="Rectangle 20">
            <a:extLst>
              <a:ext uri="{FF2B5EF4-FFF2-40B4-BE49-F238E27FC236}">
                <a16:creationId xmlns:a16="http://schemas.microsoft.com/office/drawing/2014/main" id="{C25A54CE-57AD-4FC5-A24E-1EEA0C4E0D9A}"/>
              </a:ext>
            </a:extLst>
          </p:cNvPr>
          <p:cNvSpPr>
            <a:spLocks noGrp="1"/>
          </p:cNvSpPr>
          <p:nvPr/>
        </p:nvSpPr>
        <p:spPr>
          <a:xfrm>
            <a:off x="609600" y="6515100"/>
            <a:ext cx="2667000" cy="152400"/>
          </a:xfrm>
          <a:prstGeom prst="rect">
            <a:avLst/>
          </a:prstGeom>
          <a:noFill/>
          <a:ln w="0">
            <a:noFill/>
            <a:prstDash val="solid"/>
          </a:ln>
        </p:spPr>
        <p:txBody>
          <a:bodyPr lIns="0" tIns="0" rIns="0" bIns="0" anchor="t">
            <a:normAutofit/>
          </a:bodyPr>
          <a:lstStyle/>
          <a:p>
            <a:pPr algn="l">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PARANORMALCOUNTRY.COM</a:t>
            </a:r>
          </a:p>
        </p:txBody>
      </p:sp>
      <p:sp>
        <p:nvSpPr>
          <p:cNvPr id="22" name="Rectangle 21">
            <a:extLst>
              <a:ext uri="{FF2B5EF4-FFF2-40B4-BE49-F238E27FC236}">
                <a16:creationId xmlns:a16="http://schemas.microsoft.com/office/drawing/2014/main" id="{018C8949-7883-4F35-9C89-6C581D02AF30}"/>
              </a:ext>
            </a:extLst>
          </p:cNvPr>
          <p:cNvSpPr>
            <a:spLocks noGrp="1"/>
          </p:cNvSpPr>
          <p:nvPr/>
        </p:nvSpPr>
        <p:spPr>
          <a:xfrm>
            <a:off x="6667500" y="6515100"/>
            <a:ext cx="5029200" cy="152400"/>
          </a:xfrm>
          <a:prstGeom prst="rect">
            <a:avLst/>
          </a:prstGeom>
          <a:noFill/>
          <a:ln w="0">
            <a:noFill/>
            <a:prstDash val="solid"/>
          </a:ln>
        </p:spPr>
        <p:txBody>
          <a:bodyPr lIns="0" tIns="0" rIns="0" bIns="0" anchor="t">
            <a:normAutofit/>
          </a:bodyPr>
          <a:lstStyle/>
          <a:p>
            <a:pPr algn="r">
              <a:defRPr sz="750" b="1">
                <a:solidFill>
                  <a:srgbClr val="7D858E"/>
                </a:solidFill>
                <a:latin typeface="DejaVu Sans"/>
                <a:ea typeface="DejaVu Sans"/>
                <a:cs typeface="DejaVu Sans"/>
              </a:defRPr>
            </a:pPr>
            <a:r>
              <a:rPr sz="750" b="1">
                <a:solidFill>
                  <a:srgbClr val="7D858E"/>
                </a:solidFill>
                <a:latin typeface="DejaVu Sans"/>
                <a:ea typeface="DejaVu Sans"/>
                <a:cs typeface="DejaVu Sans"/>
              </a:rPr>
              <a:t>INVESTIGATE  •  EXPLORE  •  INVESTIGATE  •  BELIEVE</a:t>
            </a:r>
          </a:p>
        </p:txBody>
      </p:sp>
    </p:spTree>
    <p:extLst>
      <p:ext uri="{BB962C8B-B14F-4D97-AF65-F5344CB8AC3E}">
        <p14:creationId xmlns:p14="http://schemas.microsoft.com/office/powerpoint/2010/main" val="1832737845"/>
      </p:ext>
    </p:extLst>
  </p:cSld>
  <p:clrMapOvr>
    <a:masterClrMapping/>
  </p:clrMapOvr>
</p:sld>
</file>

<file path=ppt/theme/theme1.xml><?xml version="1.0" encoding="utf-8"?>
<a:theme xmlns:a="http://schemas.openxmlformats.org/drawingml/2006/main" name="ChatGPT">
  <a:themeElements>
    <a:clrScheme name="ChatGPT">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a:ea typeface="Calibri Light"/>
        <a:cs typeface="Calibri Light"/>
      </a:majorFont>
      <a:minorFont>
        <a:latin typeface="Calibri"/>
        <a:ea typeface="Calibri"/>
        <a:cs typeface="Calibri"/>
      </a:minorFont>
    </a:fontScheme>
    <a:fmtScheme name="ChatGPT">
      <a:fillStyleLst>
        <a:solidFill>
          <a:schemeClr val="phClr"/>
        </a:solidFill>
        <a:gradFill>
          <a:gsLst>
            <a:gs pos="0">
              <a:schemeClr val="phClr">
                <a:tint val="67000"/>
                <a:lumMod val="110000"/>
                <a:satMod val="105000"/>
              </a:schemeClr>
            </a:gs>
            <a:gs pos="50000">
              <a:schemeClr val="phClr">
                <a:tint val="73000"/>
                <a:lumMod val="105000"/>
                <a:satMod val="103000"/>
              </a:schemeClr>
            </a:gs>
            <a:gs pos="100000">
              <a:schemeClr val="phClr">
                <a:tint val="81000"/>
                <a:lumMod val="105000"/>
                <a:satMod val="109000"/>
              </a:schemeClr>
            </a:gs>
          </a:gsLst>
          <a:lin ang="5400000" scaled="0"/>
        </a:gradFill>
        <a:gradFill>
          <a:gsLst>
            <a:gs pos="0">
              <a:schemeClr val="phClr">
                <a:tint val="94000"/>
                <a:lumMod val="102000"/>
                <a:satMod val="103000"/>
              </a:schemeClr>
            </a:gs>
            <a:gs pos="50000">
              <a:schemeClr val="phClr">
                <a:shade val="100000"/>
                <a:lumMod val="100000"/>
                <a:satMod val="110000"/>
              </a:schemeClr>
            </a:gs>
            <a:gs pos="100000">
              <a:schemeClr val="phClr">
                <a:shade val="78000"/>
                <a:lumMod val="99000"/>
                <a:satMod val="120000"/>
              </a:schemeClr>
            </a:gs>
          </a:gsLst>
          <a:lin ang="5400000" scaled="0"/>
        </a:gradFill>
      </a:fillStyleLst>
      <a:lnStyleLst>
        <a:ln w="12700">
          <a:solidFill>
            <a:schemeClr val="phClr"/>
          </a:solidFill>
          <a:prstDash val="solid"/>
        </a:ln>
        <a:ln w="19050">
          <a:solidFill>
            <a:schemeClr val="phClr"/>
          </a:solidFill>
          <a:prstDash val="solid"/>
        </a:ln>
        <a:ln w="25400">
          <a:solidFill>
            <a:schemeClr val="phClr"/>
          </a:solidFill>
          <a:prstDash val="solid"/>
        </a:ln>
      </a:lnStyleLst>
      <a:effectStyleLst>
        <a:effectStyle>
          <a:effectLst/>
        </a:effectStyle>
        <a:effectStyle>
          <a:effectLst/>
        </a:effectStyle>
        <a:effectStyle>
          <a:effectLst>
            <a:outerShdw blurRad="57150" dist="19050" dir="5400000">
              <a:srgbClr val="000000">
                <a:alpha val="16000"/>
              </a:srgbClr>
            </a:outerShdw>
          </a:effectLst>
        </a:effectStyle>
        <a:effectStyle>
          <a:effectLst>
            <a:outerShdw blurRad="19050" dist="9525" dir="5400000">
              <a:srgbClr val="000000">
                <a:alpha val="6000"/>
              </a:srgbClr>
            </a:outerShdw>
          </a:effectLst>
        </a:effectStyle>
        <a:effectStyle>
          <a:effectLst>
            <a:outerShdw blurRad="28575" dist="9525" dir="5400000">
              <a:srgbClr val="000000">
                <a:alpha val="8000"/>
              </a:srgbClr>
            </a:outerShdw>
          </a:effectLst>
        </a:effectStyle>
        <a:effectStyle>
          <a:effectLst>
            <a:outerShdw blurRad="57150" dist="19050" dir="5400000">
              <a:srgbClr val="000000">
                <a:alpha val="10000"/>
              </a:srgbClr>
            </a:outerShdw>
          </a:effectLst>
        </a:effectStyle>
        <a:effectStyle>
          <a:effectLst>
            <a:outerShdw blurRad="114300" dist="38100" dir="5400000">
              <a:srgbClr val="000000">
                <a:alpha val="12000"/>
              </a:srgbClr>
            </a:outerShdw>
          </a:effectLst>
        </a:effectStyle>
        <a:effectStyle>
          <a:effectLst>
            <a:outerShdw blurRad="171450" dist="57150" dir="5400000">
              <a:srgbClr val="000000">
                <a:alpha val="16000"/>
              </a:srgbClr>
            </a:outerShdw>
          </a:effectLst>
        </a:effectStyle>
        <a:effectStyle>
          <a:effectLst>
            <a:outerShdw blurRad="266700" dist="95250" dir="5400000">
              <a:srgbClr val="000000">
                <a:alpha val="24000"/>
              </a:srgbClr>
            </a:outerShdw>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ChatGPT">
  <a:themeElements>
    <a:clrScheme name="ChatGPT">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Calibri Light"/>
        <a:ea typeface="Calibri Light"/>
        <a:cs typeface="Calibri Light"/>
      </a:majorFont>
      <a:minorFont>
        <a:latin typeface="Calibri"/>
        <a:ea typeface="Calibri"/>
        <a:cs typeface="Calibri"/>
      </a:minorFont>
    </a:fontScheme>
    <a:fmtScheme name="ChatGPT">
      <a:fillStyleLst>
        <a:solidFill>
          <a:schemeClr val="phClr"/>
        </a:solidFill>
        <a:gradFill>
          <a:gsLst>
            <a:gs pos="0">
              <a:schemeClr val="phClr">
                <a:tint val="67000"/>
                <a:lumMod val="110000"/>
                <a:satMod val="105000"/>
              </a:schemeClr>
            </a:gs>
            <a:gs pos="50000">
              <a:schemeClr val="phClr">
                <a:tint val="73000"/>
                <a:lumMod val="105000"/>
                <a:satMod val="103000"/>
              </a:schemeClr>
            </a:gs>
            <a:gs pos="100000">
              <a:schemeClr val="phClr">
                <a:tint val="81000"/>
                <a:lumMod val="105000"/>
                <a:satMod val="109000"/>
              </a:schemeClr>
            </a:gs>
          </a:gsLst>
          <a:lin ang="5400000" scaled="0"/>
        </a:gradFill>
        <a:gradFill>
          <a:gsLst>
            <a:gs pos="0">
              <a:schemeClr val="phClr">
                <a:tint val="94000"/>
                <a:lumMod val="102000"/>
                <a:satMod val="103000"/>
              </a:schemeClr>
            </a:gs>
            <a:gs pos="50000">
              <a:schemeClr val="phClr">
                <a:shade val="100000"/>
                <a:lumMod val="100000"/>
                <a:satMod val="110000"/>
              </a:schemeClr>
            </a:gs>
            <a:gs pos="100000">
              <a:schemeClr val="phClr">
                <a:shade val="78000"/>
                <a:lumMod val="99000"/>
                <a:satMod val="120000"/>
              </a:schemeClr>
            </a:gs>
          </a:gsLst>
          <a:lin ang="5400000" scaled="0"/>
        </a:gradFill>
      </a:fillStyleLst>
      <a:lnStyleLst>
        <a:ln w="12700">
          <a:solidFill>
            <a:schemeClr val="phClr"/>
          </a:solidFill>
          <a:prstDash val="solid"/>
        </a:ln>
        <a:ln w="19050">
          <a:solidFill>
            <a:schemeClr val="phClr"/>
          </a:solidFill>
          <a:prstDash val="solid"/>
        </a:ln>
        <a:ln w="25400">
          <a:solidFill>
            <a:schemeClr val="phClr"/>
          </a:solidFill>
          <a:prstDash val="solid"/>
        </a:ln>
      </a:lnStyleLst>
      <a:effectStyleLst>
        <a:effectStyle>
          <a:effectLst/>
        </a:effectStyle>
        <a:effectStyle>
          <a:effectLst/>
        </a:effectStyle>
        <a:effectStyle>
          <a:effectLst>
            <a:outerShdw blurRad="57150" dist="19050" dir="5400000">
              <a:srgbClr val="000000">
                <a:alpha val="16000"/>
              </a:srgbClr>
            </a:outerShdw>
          </a:effectLst>
        </a:effectStyle>
        <a:effectStyle>
          <a:effectLst>
            <a:outerShdw blurRad="19050" dist="9525" dir="5400000">
              <a:srgbClr val="000000">
                <a:alpha val="6000"/>
              </a:srgbClr>
            </a:outerShdw>
          </a:effectLst>
        </a:effectStyle>
        <a:effectStyle>
          <a:effectLst>
            <a:outerShdw blurRad="28575" dist="9525" dir="5400000">
              <a:srgbClr val="000000">
                <a:alpha val="8000"/>
              </a:srgbClr>
            </a:outerShdw>
          </a:effectLst>
        </a:effectStyle>
        <a:effectStyle>
          <a:effectLst>
            <a:outerShdw blurRad="57150" dist="19050" dir="5400000">
              <a:srgbClr val="000000">
                <a:alpha val="10000"/>
              </a:srgbClr>
            </a:outerShdw>
          </a:effectLst>
        </a:effectStyle>
        <a:effectStyle>
          <a:effectLst>
            <a:outerShdw blurRad="114300" dist="38100" dir="5400000">
              <a:srgbClr val="000000">
                <a:alpha val="12000"/>
              </a:srgbClr>
            </a:outerShdw>
          </a:effectLst>
        </a:effectStyle>
        <a:effectStyle>
          <a:effectLst>
            <a:outerShdw blurRad="171450" dist="57150" dir="5400000">
              <a:srgbClr val="000000">
                <a:alpha val="16000"/>
              </a:srgbClr>
            </a:outerShdw>
          </a:effectLst>
        </a:effectStyle>
        <a:effectStyle>
          <a:effectLst>
            <a:outerShdw blurRad="266700" dist="95250" dir="5400000">
              <a:srgbClr val="000000">
                <a:alpha val="24000"/>
              </a:srgbClr>
            </a:outerShdw>
          </a:effectLst>
        </a:effectStyle>
      </a:effectStyleLst>
      <a:bgFillStyleLst>
        <a:solidFill>
          <a:schemeClr val="phClr"/>
        </a:solidFill>
        <a:solidFill>
          <a:schemeClr val="phClr">
            <a:tint val="95000"/>
            <a:satMod val="170000"/>
          </a:schemeClr>
        </a:solidFill>
        <a:gradFill>
          <a:gsLst>
            <a:gs pos="0">
              <a:schemeClr val="phClr">
                <a:tint val="93000"/>
                <a:shade val="98000"/>
                <a:lumMod val="102000"/>
                <a:satMod val="150000"/>
              </a:schemeClr>
            </a:gs>
            <a:gs pos="50000">
              <a:schemeClr val="phClr">
                <a:tint val="98000"/>
                <a:shade val="90000"/>
                <a:lumMod val="103000"/>
                <a:satMod val="130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5465</Words>
  <Application>Microsoft Office PowerPoint</Application>
  <DocSecurity>0</DocSecurity>
  <PresentationFormat>Widescreen</PresentationFormat>
  <Paragraphs>654</Paragraphs>
  <Slides>32</Slides>
  <Notes>32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32</vt:i4>
      </vt:variant>
    </vt:vector>
  </HeadingPairs>
  <TitlesOfParts>
    <vt:vector size="36" baseType="lpstr">
      <vt:lpstr>Calibri</vt:lpstr>
      <vt:lpstr>DejaVu Sans</vt:lpstr>
      <vt:lpstr>DejaVu Serif</vt:lpstr>
      <vt:lpstr>ChatGPT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Walnut Exporter</dc:creator>
  <cp:lastModifiedBy>Michael Hulse</cp:lastModifiedBy>
  <cp:revision>1</cp:revision>
  <dcterms:created xsi:type="dcterms:W3CDTF">2026-07-11T15:53:01Z</dcterms:created>
  <dcterms:modified xsi:type="dcterms:W3CDTF">2026-07-11T16:10:50Z</dcterms:modified>
</cp:coreProperties>
</file>